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04" r:id="rId1"/>
    <p:sldMasterId id="2147483816" r:id="rId2"/>
  </p:sldMasterIdLst>
  <p:notesMasterIdLst>
    <p:notesMasterId r:id="rId91"/>
  </p:notesMasterIdLst>
  <p:handoutMasterIdLst>
    <p:handoutMasterId r:id="rId92"/>
  </p:handoutMasterIdLst>
  <p:sldIdLst>
    <p:sldId id="388" r:id="rId3"/>
    <p:sldId id="583" r:id="rId4"/>
    <p:sldId id="592" r:id="rId5"/>
    <p:sldId id="593" r:id="rId6"/>
    <p:sldId id="594" r:id="rId7"/>
    <p:sldId id="595" r:id="rId8"/>
    <p:sldId id="596" r:id="rId9"/>
    <p:sldId id="597" r:id="rId10"/>
    <p:sldId id="598" r:id="rId11"/>
    <p:sldId id="599" r:id="rId12"/>
    <p:sldId id="600" r:id="rId13"/>
    <p:sldId id="601" r:id="rId14"/>
    <p:sldId id="602" r:id="rId15"/>
    <p:sldId id="603" r:id="rId16"/>
    <p:sldId id="604" r:id="rId17"/>
    <p:sldId id="605" r:id="rId18"/>
    <p:sldId id="606" r:id="rId19"/>
    <p:sldId id="607" r:id="rId20"/>
    <p:sldId id="609" r:id="rId21"/>
    <p:sldId id="608" r:id="rId22"/>
    <p:sldId id="610" r:id="rId23"/>
    <p:sldId id="611" r:id="rId24"/>
    <p:sldId id="613" r:id="rId25"/>
    <p:sldId id="615" r:id="rId26"/>
    <p:sldId id="398" r:id="rId27"/>
    <p:sldId id="490" r:id="rId28"/>
    <p:sldId id="460" r:id="rId29"/>
    <p:sldId id="462" r:id="rId30"/>
    <p:sldId id="463" r:id="rId31"/>
    <p:sldId id="480" r:id="rId32"/>
    <p:sldId id="464" r:id="rId33"/>
    <p:sldId id="465" r:id="rId34"/>
    <p:sldId id="466" r:id="rId35"/>
    <p:sldId id="467" r:id="rId36"/>
    <p:sldId id="481" r:id="rId37"/>
    <p:sldId id="482" r:id="rId38"/>
    <p:sldId id="483" r:id="rId39"/>
    <p:sldId id="485" r:id="rId40"/>
    <p:sldId id="468" r:id="rId41"/>
    <p:sldId id="469" r:id="rId42"/>
    <p:sldId id="470" r:id="rId43"/>
    <p:sldId id="471" r:id="rId44"/>
    <p:sldId id="473" r:id="rId45"/>
    <p:sldId id="474" r:id="rId46"/>
    <p:sldId id="475" r:id="rId47"/>
    <p:sldId id="476" r:id="rId48"/>
    <p:sldId id="477" r:id="rId49"/>
    <p:sldId id="513" r:id="rId50"/>
    <p:sldId id="514" r:id="rId51"/>
    <p:sldId id="478" r:id="rId52"/>
    <p:sldId id="479" r:id="rId53"/>
    <p:sldId id="489" r:id="rId54"/>
    <p:sldId id="486" r:id="rId55"/>
    <p:sldId id="487" r:id="rId56"/>
    <p:sldId id="488" r:id="rId57"/>
    <p:sldId id="491" r:id="rId58"/>
    <p:sldId id="492" r:id="rId59"/>
    <p:sldId id="493" r:id="rId60"/>
    <p:sldId id="494" r:id="rId61"/>
    <p:sldId id="496" r:id="rId62"/>
    <p:sldId id="499" r:id="rId63"/>
    <p:sldId id="497" r:id="rId64"/>
    <p:sldId id="498" r:id="rId65"/>
    <p:sldId id="500" r:id="rId66"/>
    <p:sldId id="512" r:id="rId67"/>
    <p:sldId id="503" r:id="rId68"/>
    <p:sldId id="504" r:id="rId69"/>
    <p:sldId id="505" r:id="rId70"/>
    <p:sldId id="502" r:id="rId71"/>
    <p:sldId id="506" r:id="rId72"/>
    <p:sldId id="507" r:id="rId73"/>
    <p:sldId id="515" r:id="rId74"/>
    <p:sldId id="508" r:id="rId75"/>
    <p:sldId id="509" r:id="rId76"/>
    <p:sldId id="510" r:id="rId77"/>
    <p:sldId id="516" r:id="rId78"/>
    <p:sldId id="527" r:id="rId79"/>
    <p:sldId id="517" r:id="rId80"/>
    <p:sldId id="518" r:id="rId81"/>
    <p:sldId id="519" r:id="rId82"/>
    <p:sldId id="520" r:id="rId83"/>
    <p:sldId id="521" r:id="rId84"/>
    <p:sldId id="522" r:id="rId85"/>
    <p:sldId id="523" r:id="rId86"/>
    <p:sldId id="524" r:id="rId87"/>
    <p:sldId id="525" r:id="rId88"/>
    <p:sldId id="526" r:id="rId89"/>
    <p:sldId id="459" r:id="rId90"/>
  </p:sldIdLst>
  <p:sldSz cx="9144000" cy="6858000" type="screen4x3"/>
  <p:notesSz cx="6881813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1206C271-A17B-4745-8409-D19C184D271D}">
          <p14:sldIdLst>
            <p14:sldId id="388"/>
            <p14:sldId id="583"/>
            <p14:sldId id="592"/>
            <p14:sldId id="593"/>
            <p14:sldId id="594"/>
            <p14:sldId id="595"/>
            <p14:sldId id="596"/>
            <p14:sldId id="597"/>
            <p14:sldId id="598"/>
            <p14:sldId id="599"/>
            <p14:sldId id="600"/>
            <p14:sldId id="601"/>
            <p14:sldId id="602"/>
            <p14:sldId id="603"/>
            <p14:sldId id="604"/>
            <p14:sldId id="605"/>
            <p14:sldId id="606"/>
            <p14:sldId id="607"/>
            <p14:sldId id="609"/>
            <p14:sldId id="608"/>
            <p14:sldId id="610"/>
            <p14:sldId id="611"/>
            <p14:sldId id="613"/>
            <p14:sldId id="615"/>
            <p14:sldId id="398"/>
            <p14:sldId id="490"/>
            <p14:sldId id="460"/>
            <p14:sldId id="462"/>
            <p14:sldId id="463"/>
            <p14:sldId id="480"/>
            <p14:sldId id="464"/>
            <p14:sldId id="465"/>
            <p14:sldId id="466"/>
            <p14:sldId id="467"/>
            <p14:sldId id="481"/>
            <p14:sldId id="482"/>
            <p14:sldId id="483"/>
            <p14:sldId id="485"/>
            <p14:sldId id="468"/>
            <p14:sldId id="469"/>
            <p14:sldId id="470"/>
            <p14:sldId id="471"/>
            <p14:sldId id="473"/>
            <p14:sldId id="474"/>
            <p14:sldId id="475"/>
            <p14:sldId id="476"/>
            <p14:sldId id="477"/>
            <p14:sldId id="513"/>
            <p14:sldId id="514"/>
            <p14:sldId id="478"/>
            <p14:sldId id="479"/>
            <p14:sldId id="489"/>
            <p14:sldId id="486"/>
            <p14:sldId id="487"/>
            <p14:sldId id="488"/>
            <p14:sldId id="491"/>
            <p14:sldId id="492"/>
            <p14:sldId id="493"/>
            <p14:sldId id="494"/>
            <p14:sldId id="496"/>
            <p14:sldId id="499"/>
            <p14:sldId id="497"/>
            <p14:sldId id="498"/>
            <p14:sldId id="500"/>
            <p14:sldId id="512"/>
            <p14:sldId id="503"/>
            <p14:sldId id="504"/>
            <p14:sldId id="505"/>
            <p14:sldId id="502"/>
            <p14:sldId id="506"/>
            <p14:sldId id="507"/>
            <p14:sldId id="515"/>
            <p14:sldId id="508"/>
            <p14:sldId id="509"/>
            <p14:sldId id="510"/>
            <p14:sldId id="516"/>
            <p14:sldId id="527"/>
            <p14:sldId id="517"/>
            <p14:sldId id="518"/>
            <p14:sldId id="519"/>
            <p14:sldId id="520"/>
            <p14:sldId id="521"/>
            <p14:sldId id="522"/>
            <p14:sldId id="523"/>
            <p14:sldId id="524"/>
            <p14:sldId id="525"/>
            <p14:sldId id="526"/>
            <p14:sldId id="45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16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684" autoAdjust="0"/>
    <p:restoredTop sz="89587" autoAdjust="0"/>
  </p:normalViewPr>
  <p:slideViewPr>
    <p:cSldViewPr snapToGrid="0">
      <p:cViewPr varScale="1">
        <p:scale>
          <a:sx n="59" d="100"/>
          <a:sy n="59" d="100"/>
        </p:scale>
        <p:origin x="1156" y="5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186"/>
    </p:cViewPr>
  </p:sorterViewPr>
  <p:notesViewPr>
    <p:cSldViewPr snapToGrid="0">
      <p:cViewPr varScale="1">
        <p:scale>
          <a:sx n="57" d="100"/>
          <a:sy n="57" d="100"/>
        </p:scale>
        <p:origin x="-2520" y="-96"/>
      </p:cViewPr>
      <p:guideLst>
        <p:guide orient="horz" pos="2928"/>
        <p:guide pos="216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theme" Target="theme/theme1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93" Type="http://schemas.openxmlformats.org/officeDocument/2006/relationships/presProps" Target="pres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notesMaster" Target="notesMasters/notesMaster1.xml"/><Relationship Id="rId9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2119" cy="464820"/>
          </a:xfrm>
          <a:prstGeom prst="rect">
            <a:avLst/>
          </a:prstGeom>
        </p:spPr>
        <p:txBody>
          <a:bodyPr vert="horz" lIns="92446" tIns="46223" rIns="92446" bIns="46223" rtlCol="0"/>
          <a:lstStyle>
            <a:lvl1pPr algn="l">
              <a:defRPr sz="1200"/>
            </a:lvl1pPr>
          </a:lstStyle>
          <a:p>
            <a:r>
              <a:rPr lang="en-US"/>
              <a:t>Christo Wilson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98102" y="0"/>
            <a:ext cx="2982119" cy="464820"/>
          </a:xfrm>
          <a:prstGeom prst="rect">
            <a:avLst/>
          </a:prstGeom>
        </p:spPr>
        <p:txBody>
          <a:bodyPr vert="horz" lIns="92446" tIns="46223" rIns="92446" bIns="46223" rtlCol="0"/>
          <a:lstStyle>
            <a:lvl1pPr algn="r">
              <a:defRPr sz="1200"/>
            </a:lvl1pPr>
          </a:lstStyle>
          <a:p>
            <a:r>
              <a:rPr lang="en-US"/>
              <a:t>8/22/2012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2982119" cy="464820"/>
          </a:xfrm>
          <a:prstGeom prst="rect">
            <a:avLst/>
          </a:prstGeom>
        </p:spPr>
        <p:txBody>
          <a:bodyPr vert="horz" lIns="92446" tIns="46223" rIns="92446" bIns="46223" rtlCol="0" anchor="b"/>
          <a:lstStyle>
            <a:lvl1pPr algn="l">
              <a:defRPr sz="1200"/>
            </a:lvl1pPr>
          </a:lstStyle>
          <a:p>
            <a:r>
              <a:rPr lang="en-US"/>
              <a:t>Defense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98102" y="8829967"/>
            <a:ext cx="2982119" cy="464820"/>
          </a:xfrm>
          <a:prstGeom prst="rect">
            <a:avLst/>
          </a:prstGeom>
        </p:spPr>
        <p:txBody>
          <a:bodyPr vert="horz" lIns="92446" tIns="46223" rIns="92446" bIns="46223" rtlCol="0" anchor="b"/>
          <a:lstStyle>
            <a:lvl1pPr algn="r">
              <a:defRPr sz="1200"/>
            </a:lvl1pPr>
          </a:lstStyle>
          <a:p>
            <a:fld id="{03CF3CE8-99B9-4E0D-8156-BD8D62DE6A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499058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2119" cy="464820"/>
          </a:xfrm>
          <a:prstGeom prst="rect">
            <a:avLst/>
          </a:prstGeom>
        </p:spPr>
        <p:txBody>
          <a:bodyPr vert="horz" lIns="92446" tIns="46223" rIns="92446" bIns="46223" rtlCol="0"/>
          <a:lstStyle>
            <a:lvl1pPr algn="l">
              <a:defRPr sz="1200"/>
            </a:lvl1pPr>
          </a:lstStyle>
          <a:p>
            <a:r>
              <a:rPr lang="en-US"/>
              <a:t>Christo Wilson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98102" y="0"/>
            <a:ext cx="2982119" cy="464820"/>
          </a:xfrm>
          <a:prstGeom prst="rect">
            <a:avLst/>
          </a:prstGeom>
        </p:spPr>
        <p:txBody>
          <a:bodyPr vert="horz" lIns="92446" tIns="46223" rIns="92446" bIns="46223" rtlCol="0"/>
          <a:lstStyle>
            <a:lvl1pPr algn="r">
              <a:defRPr sz="1200"/>
            </a:lvl1pPr>
          </a:lstStyle>
          <a:p>
            <a:r>
              <a:rPr lang="en-US"/>
              <a:t>8/22/2012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176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446" tIns="46223" rIns="92446" bIns="46223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8182" y="4415790"/>
            <a:ext cx="5505450" cy="4183380"/>
          </a:xfrm>
          <a:prstGeom prst="rect">
            <a:avLst/>
          </a:prstGeom>
        </p:spPr>
        <p:txBody>
          <a:bodyPr vert="horz" lIns="92446" tIns="46223" rIns="92446" bIns="46223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2982119" cy="464820"/>
          </a:xfrm>
          <a:prstGeom prst="rect">
            <a:avLst/>
          </a:prstGeom>
        </p:spPr>
        <p:txBody>
          <a:bodyPr vert="horz" lIns="92446" tIns="46223" rIns="92446" bIns="46223" rtlCol="0" anchor="b"/>
          <a:lstStyle>
            <a:lvl1pPr algn="l">
              <a:defRPr sz="1200"/>
            </a:lvl1pPr>
          </a:lstStyle>
          <a:p>
            <a:r>
              <a:rPr lang="en-US"/>
              <a:t>Defense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98102" y="8829967"/>
            <a:ext cx="2982119" cy="464820"/>
          </a:xfrm>
          <a:prstGeom prst="rect">
            <a:avLst/>
          </a:prstGeom>
        </p:spPr>
        <p:txBody>
          <a:bodyPr vert="horz" lIns="92446" tIns="46223" rIns="92446" bIns="46223" rtlCol="0" anchor="b"/>
          <a:lstStyle>
            <a:lvl1pPr algn="r">
              <a:defRPr sz="1200"/>
            </a:lvl1pPr>
          </a:lstStyle>
          <a:p>
            <a:fld id="{77FBF96E-C445-4FF1-86A3-96F5585B6D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190809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FBF96E-C445-4FF1-86A3-96F5585B6DBD}" type="slidenum">
              <a:rPr lang="en-US" smtClean="0"/>
              <a:t>1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en-US"/>
              <a:t>8/22/2012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Defense</a:t>
            </a:r>
          </a:p>
        </p:txBody>
      </p:sp>
      <p:sp>
        <p:nvSpPr>
          <p:cNvPr id="7" name="Header Placeholder 6"/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r>
              <a:rPr lang="en-US"/>
              <a:t>Christo Wilson</a:t>
            </a:r>
          </a:p>
        </p:txBody>
      </p:sp>
    </p:spTree>
    <p:extLst>
      <p:ext uri="{BB962C8B-B14F-4D97-AF65-F5344CB8AC3E}">
        <p14:creationId xmlns:p14="http://schemas.microsoft.com/office/powerpoint/2010/main" val="26206059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17600" y="696913"/>
            <a:ext cx="46482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HATALMAS</a:t>
            </a:r>
            <a:r>
              <a:rPr lang="hu-HU" baseline="0" dirty="0"/>
              <a:t> MIKROHULLÁMÚ ISMÉTLŐ AZ ŰRBEN</a:t>
            </a:r>
            <a:endParaRPr lang="hu-HU" dirty="0"/>
          </a:p>
          <a:p>
            <a:endParaRPr lang="hu-HU" dirty="0"/>
          </a:p>
          <a:p>
            <a:r>
              <a:rPr lang="hu-HU" dirty="0"/>
              <a:t>18000 GPS</a:t>
            </a:r>
          </a:p>
          <a:p>
            <a:endParaRPr lang="hu-HU" dirty="0"/>
          </a:p>
          <a:p>
            <a:r>
              <a:rPr lang="hu-HU" dirty="0"/>
              <a:t>LEO</a:t>
            </a:r>
            <a:r>
              <a:rPr lang="hu-HU" baseline="0" dirty="0"/>
              <a:t> (</a:t>
            </a:r>
            <a:r>
              <a:rPr lang="hu-HU" baseline="0" dirty="0" err="1"/>
              <a:t>Irridium</a:t>
            </a:r>
            <a:r>
              <a:rPr lang="hu-HU" baseline="0" dirty="0"/>
              <a:t>, </a:t>
            </a:r>
            <a:r>
              <a:rPr lang="hu-HU" baseline="0" dirty="0" err="1"/>
              <a:t>GlobalStar</a:t>
            </a:r>
            <a:r>
              <a:rPr lang="hu-HU" baseline="0" dirty="0"/>
              <a:t>, </a:t>
            </a:r>
            <a:r>
              <a:rPr lang="hu-HU" baseline="0" dirty="0" err="1"/>
              <a:t>Teledesic</a:t>
            </a:r>
            <a:r>
              <a:rPr lang="hu-HU" baseline="0" dirty="0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DD64E9-6C7E-43A0-99E1-4A612CA728B4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6560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17600" y="696913"/>
            <a:ext cx="46482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HATALMAS</a:t>
            </a:r>
            <a:r>
              <a:rPr lang="hu-HU" baseline="0" dirty="0"/>
              <a:t> MIKROHULLÁMÚ ISMÉTLŐ AZ ŰRBEN</a:t>
            </a:r>
            <a:endParaRPr lang="hu-HU" dirty="0"/>
          </a:p>
          <a:p>
            <a:endParaRPr lang="hu-HU" dirty="0"/>
          </a:p>
          <a:p>
            <a:r>
              <a:rPr lang="hu-HU" dirty="0"/>
              <a:t>18000 km GPS</a:t>
            </a:r>
          </a:p>
          <a:p>
            <a:r>
              <a:rPr lang="hu-HU" dirty="0"/>
              <a:t>LEO</a:t>
            </a:r>
            <a:r>
              <a:rPr lang="hu-HU" baseline="0" dirty="0"/>
              <a:t> (</a:t>
            </a:r>
            <a:r>
              <a:rPr lang="hu-HU" baseline="0" dirty="0" err="1"/>
              <a:t>Irridium</a:t>
            </a:r>
            <a:r>
              <a:rPr lang="hu-HU" baseline="0" dirty="0"/>
              <a:t>, </a:t>
            </a:r>
            <a:r>
              <a:rPr lang="hu-HU" baseline="0" dirty="0" err="1"/>
              <a:t>GlobalStar</a:t>
            </a:r>
            <a:r>
              <a:rPr lang="hu-HU" baseline="0" dirty="0"/>
              <a:t>, </a:t>
            </a:r>
            <a:r>
              <a:rPr lang="hu-HU" baseline="0" dirty="0" err="1"/>
              <a:t>Teledesic</a:t>
            </a:r>
            <a:r>
              <a:rPr lang="hu-HU" baseline="0" dirty="0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DD64E9-6C7E-43A0-99E1-4A612CA728B4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5019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Élőfej helye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Christo Wilson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en-US"/>
              <a:t>8/22/2012</a:t>
            </a:r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Defense</a:t>
            </a:r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7FBF96E-C445-4FF1-86A3-96F5585B6DBD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70289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Élőfej helye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Christo Wilson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en-US"/>
              <a:t>8/22/2012</a:t>
            </a:r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Defense</a:t>
            </a:r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7FBF96E-C445-4FF1-86A3-96F5585B6DBD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1108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17600" y="696913"/>
            <a:ext cx="46482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DD64E9-6C7E-43A0-99E1-4A612CA728B4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56841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17600" y="696913"/>
            <a:ext cx="46482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DD64E9-6C7E-43A0-99E1-4A612CA728B4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4800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A csatorna kapacitás</a:t>
            </a:r>
            <a:r>
              <a:rPr lang="hu-HU" baseline="0" dirty="0"/>
              <a:t> </a:t>
            </a:r>
            <a:r>
              <a:rPr lang="hu-HU" dirty="0"/>
              <a:t>80%-a érhető el, mivel 5 bitbe kódolunk 4 bitnyi információt!</a:t>
            </a:r>
          </a:p>
        </p:txBody>
      </p:sp>
      <p:sp>
        <p:nvSpPr>
          <p:cNvPr id="4" name="Élőfej helye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Christo Wilson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en-US"/>
              <a:t>8/22/2012</a:t>
            </a:r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Defense</a:t>
            </a:r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7FBF96E-C445-4FF1-86A3-96F5585B6DBD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7041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dirty="0"/>
              <a:t>A csatorna kapacitás</a:t>
            </a:r>
            <a:r>
              <a:rPr lang="hu-HU" baseline="0" dirty="0"/>
              <a:t> </a:t>
            </a:r>
            <a:r>
              <a:rPr lang="hu-HU" dirty="0"/>
              <a:t>80%-a érhető el, mivel 5 bitbe kódolunk 4 bitnyi információt!</a:t>
            </a:r>
          </a:p>
          <a:p>
            <a:endParaRPr lang="hu-HU" dirty="0"/>
          </a:p>
        </p:txBody>
      </p:sp>
      <p:sp>
        <p:nvSpPr>
          <p:cNvPr id="4" name="Élőfej helye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Christo Wilson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en-US"/>
              <a:t>8/22/2012</a:t>
            </a:r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Defense</a:t>
            </a:r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7FBF96E-C445-4FF1-86A3-96F5585B6DBD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3764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17600" y="696913"/>
            <a:ext cx="46482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24458">
              <a:defRPr/>
            </a:pPr>
            <a:r>
              <a:rPr lang="hu-HU" dirty="0"/>
              <a:t>Több szignált kombinál össze lézersugarakkal különféle infravörös hullámhosszokon az optikai kábelen történő átvitelhez, </a:t>
            </a:r>
          </a:p>
          <a:p>
            <a:pPr defTabSz="924458">
              <a:defRPr/>
            </a:pPr>
            <a:r>
              <a:rPr lang="hu-HU" dirty="0"/>
              <a:t>míg a fogadó oldalon különféle filterek használ a </a:t>
            </a:r>
          </a:p>
          <a:p>
            <a:pPr defTabSz="924458">
              <a:defRPr/>
            </a:pPr>
            <a:r>
              <a:rPr lang="hu-HU" dirty="0"/>
              <a:t>hullámhosszok elkülönítésére.</a:t>
            </a:r>
          </a:p>
          <a:p>
            <a:pPr defTabSz="924458">
              <a:defRPr/>
            </a:pPr>
            <a:r>
              <a:rPr lang="hu-HU" dirty="0"/>
              <a:t>MINDEN EGYES LÉZER önálló</a:t>
            </a:r>
            <a:r>
              <a:rPr lang="hu-HU" baseline="0" dirty="0"/>
              <a:t> szignál halmazt alkalmaz</a:t>
            </a:r>
            <a:endParaRPr lang="hu-HU" dirty="0"/>
          </a:p>
          <a:p>
            <a:endParaRPr lang="hu-HU" dirty="0"/>
          </a:p>
          <a:p>
            <a:r>
              <a:rPr lang="hu-HU" dirty="0"/>
              <a:t>Jeladó (TR)</a:t>
            </a:r>
          </a:p>
          <a:p>
            <a:r>
              <a:rPr lang="hu-HU" dirty="0"/>
              <a:t>Klasszikus</a:t>
            </a:r>
            <a:r>
              <a:rPr lang="hu-HU" baseline="0" dirty="0"/>
              <a:t> változatban 2 hullámhossz volt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DD64E9-6C7E-43A0-99E1-4A612CA728B4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45963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17600" y="696913"/>
            <a:ext cx="46482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FHSS gyors/lassú váltás</a:t>
            </a:r>
            <a:r>
              <a:rPr lang="hu-HU" baseline="0" dirty="0"/>
              <a:t> </a:t>
            </a:r>
            <a:r>
              <a:rPr lang="hu-HU" baseline="0"/>
              <a:t>átviteli bitenként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DD64E9-6C7E-43A0-99E1-4A612CA728B4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155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17600" y="696913"/>
            <a:ext cx="46482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Digitális</a:t>
            </a:r>
            <a:r>
              <a:rPr lang="hu-HU" baseline="0" dirty="0"/>
              <a:t> jel és </a:t>
            </a:r>
            <a:r>
              <a:rPr lang="hu-HU" baseline="0" dirty="0" err="1"/>
              <a:t>fourier</a:t>
            </a:r>
            <a:r>
              <a:rPr lang="hu-HU" baseline="0" dirty="0"/>
              <a:t> együtthatók </a:t>
            </a:r>
            <a:r>
              <a:rPr lang="hu-HU" baseline="0" dirty="0" err="1"/>
              <a:t>középéértéke</a:t>
            </a:r>
            <a:r>
              <a:rPr lang="hu-HU" baseline="0" dirty="0"/>
              <a:t> (bal felső)</a:t>
            </a:r>
          </a:p>
          <a:p>
            <a:endParaRPr lang="hu-HU" baseline="0" dirty="0"/>
          </a:p>
          <a:p>
            <a:r>
              <a:rPr lang="hu-HU" baseline="0" dirty="0"/>
              <a:t>Eredeti jelsorozatok közelítése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DD64E9-6C7E-43A0-99E1-4A612CA728B4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73270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17600" y="696913"/>
            <a:ext cx="46482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Véges</a:t>
            </a:r>
            <a:r>
              <a:rPr lang="hu-HU" baseline="0" dirty="0"/>
              <a:t> átvitel még tökéletes csatornán is!</a:t>
            </a:r>
            <a:endParaRPr lang="hu-HU" dirty="0"/>
          </a:p>
          <a:p>
            <a:r>
              <a:rPr lang="hu-HU" dirty="0"/>
              <a:t>H a</a:t>
            </a:r>
            <a:r>
              <a:rPr lang="hu-HU" baseline="0" dirty="0"/>
              <a:t> sávszélesség</a:t>
            </a:r>
            <a:endParaRPr lang="hu-HU" dirty="0"/>
          </a:p>
          <a:p>
            <a:r>
              <a:rPr lang="hu-HU" dirty="0"/>
              <a:t>V a jel szintek száma (diszkrét)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DD64E9-6C7E-43A0-99E1-4A612CA728B4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4142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17600" y="696913"/>
            <a:ext cx="46482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Sodort (</a:t>
            </a:r>
            <a:r>
              <a:rPr lang="hu-HU" dirty="0" err="1"/>
              <a:t>dns</a:t>
            </a:r>
            <a:r>
              <a:rPr lang="hu-HU" dirty="0"/>
              <a:t> szerűen, 2 rézhuzal), hosszabb</a:t>
            </a:r>
            <a:r>
              <a:rPr lang="hu-HU" baseline="0" dirty="0"/>
              <a:t> távnál jelerősítőkre van szükség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DD64E9-6C7E-43A0-99E1-4A612CA728B4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5760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17600" y="696913"/>
            <a:ext cx="46482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A VEZETÉKES</a:t>
            </a:r>
            <a:r>
              <a:rPr lang="hu-HU" baseline="0" dirty="0"/>
              <a:t> NEHÉZKES LEHET BIZONYOS TEREPEK ESETÉN </a:t>
            </a:r>
          </a:p>
          <a:p>
            <a:r>
              <a:rPr lang="hu-HU" baseline="0" dirty="0" err="1"/>
              <a:t>Hawai-szigetekről</a:t>
            </a:r>
            <a:r>
              <a:rPr lang="hu-HU" baseline="0" dirty="0"/>
              <a:t> indult a történet, mivel a telefonrendszer a szigetek között nem volt lehetséges</a:t>
            </a:r>
          </a:p>
          <a:p>
            <a:r>
              <a:rPr lang="hu-HU" baseline="0" dirty="0"/>
              <a:t>ELEKTONOK MOZGÁSA HULLÁMOKAT KELT (1865 Maxwell, 1887 Hertz)</a:t>
            </a:r>
          </a:p>
          <a:p>
            <a:r>
              <a:rPr lang="hu-HU" baseline="0" dirty="0"/>
              <a:t>MEGFELELŐ MÉRETŰ ANTENNA ÁRAMKÖRHÖZ CSATOLÁSÁVAL A HULLÁMOK SZÉTSZÓRHATÓAK.</a:t>
            </a:r>
          </a:p>
          <a:p>
            <a:r>
              <a:rPr lang="hu-HU" dirty="0"/>
              <a:t>VÁKUMBAN A FREKVENCIÁTÓL</a:t>
            </a:r>
            <a:r>
              <a:rPr lang="hu-HU" baseline="0" dirty="0"/>
              <a:t> FÜGGETLENÜL MINDEN EH azonos SEBESSÉGGEL TERJED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DD64E9-6C7E-43A0-99E1-4A612CA728B4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7622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17600" y="696913"/>
            <a:ext cx="46482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LÁTHATÓIG</a:t>
            </a:r>
            <a:r>
              <a:rPr lang="hu-HU" baseline="0" dirty="0"/>
              <a:t> (AMPITUDÓ,FÁZIS,FREKVENCIA MODULÁCIÓ RÉVÉN ADAT TOVÁBBÍTHATÓ)</a:t>
            </a:r>
          </a:p>
          <a:p>
            <a:r>
              <a:rPr lang="hu-HU" baseline="0" dirty="0"/>
              <a:t>TOVÁBBIAK NEM TERJEDNEK JÓL ÉPÜLETEKBEN, NEHÉZ ELŐÁLLÍTANI, MODULÁLNI, VESZÉLYESEK AZ ÉLŐVILÁGRA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DD64E9-6C7E-43A0-99E1-4A612CA728B4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7088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17600" y="696913"/>
            <a:ext cx="46482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http://kids.britannica.com/eb/art-62280</a:t>
            </a:r>
            <a:endParaRPr lang="hu-HU" dirty="0"/>
          </a:p>
          <a:p>
            <a:endParaRPr lang="hu-HU" dirty="0"/>
          </a:p>
          <a:p>
            <a:r>
              <a:rPr lang="hu-HU" dirty="0"/>
              <a:t>+EXTRA</a:t>
            </a:r>
            <a:r>
              <a:rPr lang="hu-HU" baseline="0" dirty="0"/>
              <a:t> HIGH, UV, </a:t>
            </a:r>
            <a:r>
              <a:rPr lang="hu-HU" baseline="0" dirty="0" err="1"/>
              <a:t>X-ray</a:t>
            </a:r>
            <a:endParaRPr lang="hu-HU" baseline="0" dirty="0"/>
          </a:p>
          <a:p>
            <a:r>
              <a:rPr lang="hu-HU" baseline="0" dirty="0" err="1"/>
              <a:t>MF-ig</a:t>
            </a:r>
            <a:r>
              <a:rPr lang="hu-HU" baseline="0" dirty="0"/>
              <a:t> követik a föld görbületét, áthatolnak az épületeken</a:t>
            </a:r>
          </a:p>
          <a:p>
            <a:r>
              <a:rPr lang="hu-HU" baseline="0" dirty="0"/>
              <a:t>VHF és HF talajban elnyelődik (ionoszféra)</a:t>
            </a:r>
          </a:p>
          <a:p>
            <a:r>
              <a:rPr lang="hu-HU" baseline="0" dirty="0"/>
              <a:t>8GHZ felett az eső elnyeli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DD64E9-6C7E-43A0-99E1-4A612CA728B4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8805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17600" y="696913"/>
            <a:ext cx="46482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A továbbítható</a:t>
            </a:r>
            <a:r>
              <a:rPr lang="hu-HU" baseline="0" dirty="0"/>
              <a:t> információ mennyisége a sávszélességtől függ. </a:t>
            </a:r>
          </a:p>
          <a:p>
            <a:pPr marL="173336" indent="-173336">
              <a:buFont typeface="Arial" panose="020B0604020202020204" pitchFamily="34" charset="0"/>
              <a:buChar char="•"/>
            </a:pPr>
            <a:r>
              <a:rPr lang="hu-HU" baseline="0" dirty="0"/>
              <a:t>ALACSONY FR. néhány bit/sec</a:t>
            </a:r>
          </a:p>
          <a:p>
            <a:pPr marL="173336" indent="-173336" defTabSz="924458">
              <a:buFont typeface="Arial" panose="020B0604020202020204" pitchFamily="34" charset="0"/>
              <a:buChar char="•"/>
              <a:defRPr/>
            </a:pPr>
            <a:r>
              <a:rPr lang="hu-HU" baseline="0" dirty="0"/>
              <a:t>MAGAS FREKVENCIA FR. több mint 40 bit/sec</a:t>
            </a:r>
          </a:p>
          <a:p>
            <a:r>
              <a:rPr lang="hu-HU" dirty="0"/>
              <a:t>FREKVENCIA UGRÁSOS</a:t>
            </a:r>
            <a:r>
              <a:rPr lang="hu-HU" baseline="0" dirty="0"/>
              <a:t> SZÓRT SPEKTRUMÚ átvitel (BLUETOOTH)</a:t>
            </a:r>
          </a:p>
          <a:p>
            <a:pPr defTabSz="924458">
              <a:defRPr/>
            </a:pPr>
            <a:r>
              <a:rPr lang="hu-HU" baseline="0" dirty="0"/>
              <a:t>KÖZVETLEN SOROZATÚ SZÓRT SPEKTRUMÚ átvitel (LAN-ok egy része)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DD64E9-6C7E-43A0-99E1-4A612CA728B4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081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17600" y="696913"/>
            <a:ext cx="46482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[CADILLAC] Teljesítmény</a:t>
            </a:r>
            <a:r>
              <a:rPr lang="hu-HU" baseline="0" dirty="0"/>
              <a:t> csökkenés </a:t>
            </a:r>
            <a:r>
              <a:rPr lang="hu-HU" dirty="0"/>
              <a:t>1/r^3 rádió hullám esetén</a:t>
            </a:r>
          </a:p>
          <a:p>
            <a:r>
              <a:rPr lang="hu-HU" b="1" dirty="0"/>
              <a:t>(A)</a:t>
            </a:r>
            <a:r>
              <a:rPr lang="hu-HU" dirty="0"/>
              <a:t> VLF, LF, MF       </a:t>
            </a:r>
            <a:r>
              <a:rPr lang="hu-HU" b="1" dirty="0"/>
              <a:t>(B) </a:t>
            </a:r>
            <a:r>
              <a:rPr lang="hu-HU" b="0" dirty="0"/>
              <a:t>HF</a:t>
            </a:r>
          </a:p>
          <a:p>
            <a:r>
              <a:rPr lang="hu-HU" b="0" dirty="0"/>
              <a:t>--------------------------</a:t>
            </a:r>
          </a:p>
          <a:p>
            <a:r>
              <a:rPr lang="hu-HU" b="0" dirty="0"/>
              <a:t>ISMÉTLŐK</a:t>
            </a:r>
            <a:r>
              <a:rPr lang="hu-HU" b="0" baseline="0" dirty="0"/>
              <a:t> KELLENEK AZ EGYENES VONALÚ TERJEDÉS MIATT</a:t>
            </a:r>
          </a:p>
          <a:p>
            <a:r>
              <a:rPr lang="hu-HU" b="0" baseline="0" dirty="0"/>
              <a:t>ÉPÜLET FALAK GONDOT OKOZNAK </a:t>
            </a:r>
          </a:p>
          <a:p>
            <a:r>
              <a:rPr lang="hu-HU" b="1" dirty="0"/>
              <a:t>Több utas gyengülés (</a:t>
            </a:r>
            <a:r>
              <a:rPr lang="hu-HU" b="0" dirty="0"/>
              <a:t>időjárás, frekvencia</a:t>
            </a:r>
            <a:r>
              <a:rPr lang="hu-HU" b="1" dirty="0"/>
              <a:t>) </a:t>
            </a:r>
            <a:r>
              <a:rPr lang="hu-HU" b="0" i="1" dirty="0"/>
              <a:t>ált. 10% backup</a:t>
            </a:r>
          </a:p>
          <a:p>
            <a:r>
              <a:rPr lang="hu-HU" b="0" dirty="0"/>
              <a:t>4GHZ-&gt;víz</a:t>
            </a:r>
            <a:r>
              <a:rPr lang="hu-HU" b="0" baseline="0" dirty="0"/>
              <a:t> elnyel</a:t>
            </a:r>
            <a:endParaRPr lang="hu-HU" b="0" dirty="0"/>
          </a:p>
          <a:p>
            <a:r>
              <a:rPr lang="hu-HU" dirty="0"/>
              <a:t>-------------------------</a:t>
            </a:r>
          </a:p>
          <a:p>
            <a:r>
              <a:rPr lang="hu-HU" dirty="0"/>
              <a:t>-------------------------</a:t>
            </a:r>
          </a:p>
          <a:p>
            <a:r>
              <a:rPr lang="hu-HU" dirty="0"/>
              <a:t>KONFERENCIA</a:t>
            </a:r>
            <a:r>
              <a:rPr lang="hu-HU" baseline="0" dirty="0"/>
              <a:t> PÉLDA (eső baj, napsütés se mindig jó)</a:t>
            </a:r>
            <a:endParaRPr lang="hu-H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DD64E9-6C7E-43A0-99E1-4A612CA728B4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7533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83B9EA5-CE9A-4950-A80C-5ADF06B45BB8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B9EA5-CE9A-4950-A80C-5ADF06B45BB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283B9EA5-CE9A-4950-A80C-5ADF06B45BB8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69705EA-D98C-4148-BC6C-0AEBFB440D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55458" y="2582556"/>
            <a:ext cx="6644845" cy="2027152"/>
          </a:xfrm>
          <a:prstGeom prst="rect">
            <a:avLst/>
          </a:prstGeom>
        </p:spPr>
        <p:txBody>
          <a:bodyPr anchor="b"/>
          <a:lstStyle>
            <a:lvl1pPr algn="ctr">
              <a:defRPr sz="45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hu-HU" dirty="0"/>
              <a:t>Mintacím szerkesztése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F0DDF7D1-031E-4553-A5FC-6AB8576766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55457" y="4744997"/>
            <a:ext cx="6644845" cy="62401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hu-HU" dirty="0"/>
              <a:t>Kattintson ide az alcím mintájának szerkesztéséhez</a:t>
            </a:r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E3642D14-0DE6-4D09-B3DA-36874073A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rgbClr val="FF0000"/>
                </a:solidFill>
              </a:defRPr>
            </a:lvl1pPr>
          </a:lstStyle>
          <a:p>
            <a:fld id="{228E8589-41CB-4D86-9AD4-D0202C964D3D}" type="slidenum">
              <a:rPr lang="hu-HU" smtClean="0"/>
              <a:pPr/>
              <a:t>‹#›</a:t>
            </a:fld>
            <a:endParaRPr lang="hu-HU" dirty="0"/>
          </a:p>
        </p:txBody>
      </p:sp>
      <p:grpSp>
        <p:nvGrpSpPr>
          <p:cNvPr id="13" name="Csoportba foglalás 12">
            <a:extLst>
              <a:ext uri="{FF2B5EF4-FFF2-40B4-BE49-F238E27FC236}">
                <a16:creationId xmlns:a16="http://schemas.microsoft.com/office/drawing/2014/main" id="{BCF208AA-61D6-481A-896B-9526D9847808}"/>
              </a:ext>
            </a:extLst>
          </p:cNvPr>
          <p:cNvGrpSpPr/>
          <p:nvPr userDrawn="1"/>
        </p:nvGrpSpPr>
        <p:grpSpPr>
          <a:xfrm>
            <a:off x="1" y="107387"/>
            <a:ext cx="9143999" cy="2709446"/>
            <a:chOff x="1" y="1528428"/>
            <a:chExt cx="12191999" cy="2709446"/>
          </a:xfrm>
        </p:grpSpPr>
        <p:pic>
          <p:nvPicPr>
            <p:cNvPr id="7" name="Picture 3">
              <a:extLst>
                <a:ext uri="{FF2B5EF4-FFF2-40B4-BE49-F238E27FC236}">
                  <a16:creationId xmlns:a16="http://schemas.microsoft.com/office/drawing/2014/main" id="{289ACF3F-6B88-4C81-BE6E-3D82EDFA82BB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41306" y="1528428"/>
              <a:ext cx="4361984" cy="27094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3465AF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10" name="Téglalap 9">
              <a:extLst>
                <a:ext uri="{FF2B5EF4-FFF2-40B4-BE49-F238E27FC236}">
                  <a16:creationId xmlns:a16="http://schemas.microsoft.com/office/drawing/2014/main" id="{6AAD948A-3079-4D6A-9090-8ABC0A27EAD4}"/>
                </a:ext>
              </a:extLst>
            </p:cNvPr>
            <p:cNvSpPr/>
            <p:nvPr userDrawn="1"/>
          </p:nvSpPr>
          <p:spPr>
            <a:xfrm>
              <a:off x="1" y="3602038"/>
              <a:ext cx="1888620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 sz="1350"/>
            </a:p>
          </p:txBody>
        </p:sp>
        <p:sp>
          <p:nvSpPr>
            <p:cNvPr id="11" name="Téglalap 10">
              <a:extLst>
                <a:ext uri="{FF2B5EF4-FFF2-40B4-BE49-F238E27FC236}">
                  <a16:creationId xmlns:a16="http://schemas.microsoft.com/office/drawing/2014/main" id="{B3A3B537-FA3A-487F-BA43-C29310AC173E}"/>
                </a:ext>
              </a:extLst>
            </p:cNvPr>
            <p:cNvSpPr/>
            <p:nvPr userDrawn="1"/>
          </p:nvSpPr>
          <p:spPr>
            <a:xfrm>
              <a:off x="4572000" y="2121329"/>
              <a:ext cx="7620000" cy="5346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 sz="1350"/>
            </a:p>
          </p:txBody>
        </p:sp>
      </p:grpSp>
      <p:pic>
        <p:nvPicPr>
          <p:cNvPr id="4" name="Kép 3">
            <a:extLst>
              <a:ext uri="{FF2B5EF4-FFF2-40B4-BE49-F238E27FC236}">
                <a16:creationId xmlns:a16="http://schemas.microsoft.com/office/drawing/2014/main" id="{276B3BBA-5B09-45F0-B413-81E7C276720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4288" y="5900496"/>
            <a:ext cx="1846718" cy="93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3108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artalom helye 2">
            <a:extLst>
              <a:ext uri="{FF2B5EF4-FFF2-40B4-BE49-F238E27FC236}">
                <a16:creationId xmlns:a16="http://schemas.microsoft.com/office/drawing/2014/main" id="{1D9FF041-F901-4E36-9D06-F7239592AB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83360"/>
            <a:ext cx="7886700" cy="459360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FF1EFD8C-6BBA-4C2C-AD9A-6DBDE4827F0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A1ADAD15-80EA-494D-99E5-9FD8B529A241}" type="datetimeFigureOut">
              <a:rPr lang="hu-HU" smtClean="0"/>
              <a:t>2022. 09. 25.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AA8CFC0E-DCAD-4B46-BD6B-53F95F66C9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244C0560-83AF-411C-955C-A92E8FEE1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rgbClr val="FF0000"/>
                </a:solidFill>
              </a:defRPr>
            </a:lvl1pPr>
          </a:lstStyle>
          <a:p>
            <a:fld id="{228E8589-41CB-4D86-9AD4-D0202C964D3D}" type="slidenum">
              <a:rPr lang="hu-HU" smtClean="0"/>
              <a:pPr/>
              <a:t>‹#›</a:t>
            </a:fld>
            <a:endParaRPr lang="hu-HU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E25F1284-79AD-425D-998C-78A9D75998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-5575"/>
            <a:ext cx="7886701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hu-HU" dirty="0"/>
              <a:t>Mintacím szerkesztése</a:t>
            </a:r>
          </a:p>
        </p:txBody>
      </p:sp>
    </p:spTree>
    <p:extLst>
      <p:ext uri="{BB962C8B-B14F-4D97-AF65-F5344CB8AC3E}">
        <p14:creationId xmlns:p14="http://schemas.microsoft.com/office/powerpoint/2010/main" val="9593521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7ABC23D-4BA0-4258-B96D-A32512D7FE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1719262"/>
          </a:xfrm>
          <a:prstGeom prst="rect">
            <a:avLst/>
          </a:prstGeom>
        </p:spPr>
        <p:txBody>
          <a:bodyPr anchor="b"/>
          <a:lstStyle>
            <a:lvl1pPr algn="ctr">
              <a:defRPr sz="4500"/>
            </a:lvl1pPr>
          </a:lstStyle>
          <a:p>
            <a:r>
              <a:rPr lang="hu-HU" dirty="0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9DE2C7BC-7230-4929-B53D-0CA20A78CA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530601"/>
            <a:ext cx="7886700" cy="25590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 dirty="0"/>
              <a:t>Mintaszöveg szerkesztése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DEBD48A2-3369-44D2-ABB0-7CC3A20DD29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A1ADAD15-80EA-494D-99E5-9FD8B529A241}" type="datetimeFigureOut">
              <a:rPr lang="hu-HU" smtClean="0"/>
              <a:t>2022. 09. 25.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00B02450-9D1F-4814-9251-C77A372A2A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94CB29C4-2F4A-4DF6-B037-A45CD100E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228E8589-41CB-4D86-9AD4-D0202C964D3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9194823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9D991DB-2D66-418F-8463-619CC03707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B00B2B18-185A-4F9E-9383-0BF0E0F631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35A018E8-23FC-4D93-A7C3-18EDE096F2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FA396C8F-6A48-4303-8F34-A96664FD656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A1ADAD15-80EA-494D-99E5-9FD8B529A241}" type="datetimeFigureOut">
              <a:rPr lang="hu-HU" smtClean="0"/>
              <a:t>2022. 09. 25.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BA8B294A-D639-43DD-93D9-D4BE1FD7F0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D5462D41-9F92-4D4E-8A8E-F600A4A3E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228E8589-41CB-4D86-9AD4-D0202C964D3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0287237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AA32DBD-0C1A-4E79-82F0-7487D24488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39E0C9A7-3A43-41DF-9158-B98DD109F0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B54E7547-046C-40DF-9DEF-4598762164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B6419496-C1F5-44EE-AE37-57B05A88E3C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44BD823D-B260-4D34-A4DE-B5E99F02631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7" name="Dátum helye 6">
            <a:extLst>
              <a:ext uri="{FF2B5EF4-FFF2-40B4-BE49-F238E27FC236}">
                <a16:creationId xmlns:a16="http://schemas.microsoft.com/office/drawing/2014/main" id="{5B028FFD-F427-4951-897C-7F4C18760A5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A1ADAD15-80EA-494D-99E5-9FD8B529A241}" type="datetimeFigureOut">
              <a:rPr lang="hu-HU" smtClean="0"/>
              <a:t>2022. 09. 25.</a:t>
            </a:fld>
            <a:endParaRPr lang="hu-HU"/>
          </a:p>
        </p:txBody>
      </p:sp>
      <p:sp>
        <p:nvSpPr>
          <p:cNvPr id="8" name="Élőláb helye 7">
            <a:extLst>
              <a:ext uri="{FF2B5EF4-FFF2-40B4-BE49-F238E27FC236}">
                <a16:creationId xmlns:a16="http://schemas.microsoft.com/office/drawing/2014/main" id="{FF19DC9D-FAE2-4664-8980-A395CCF52E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9" name="Dia számának helye 8">
            <a:extLst>
              <a:ext uri="{FF2B5EF4-FFF2-40B4-BE49-F238E27FC236}">
                <a16:creationId xmlns:a16="http://schemas.microsoft.com/office/drawing/2014/main" id="{A48755F5-C85D-47F4-9434-0F4B926F39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228E8589-41CB-4D86-9AD4-D0202C964D3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61914229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C7274E0-8469-4EC7-BD6E-52D6EF172F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0B1821C1-245B-4D76-9F4E-547B3D96F6E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A1ADAD15-80EA-494D-99E5-9FD8B529A241}" type="datetimeFigureOut">
              <a:rPr lang="hu-HU" smtClean="0"/>
              <a:t>2022. 09. 25.</a:t>
            </a:fld>
            <a:endParaRPr lang="hu-HU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84E7B448-3B40-4CBB-B66C-78C73B33C9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EDFB1349-59D4-4CCE-931D-708FDA8A91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228E8589-41CB-4D86-9AD4-D0202C964D3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67637655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>
            <a:extLst>
              <a:ext uri="{FF2B5EF4-FFF2-40B4-BE49-F238E27FC236}">
                <a16:creationId xmlns:a16="http://schemas.microsoft.com/office/drawing/2014/main" id="{3052CD38-ABF7-473F-83E9-50663BC343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A1ADAD15-80EA-494D-99E5-9FD8B529A241}" type="datetimeFigureOut">
              <a:rPr lang="hu-HU" smtClean="0"/>
              <a:t>2022. 09. 25.</a:t>
            </a:fld>
            <a:endParaRPr lang="hu-HU"/>
          </a:p>
        </p:txBody>
      </p:sp>
      <p:sp>
        <p:nvSpPr>
          <p:cNvPr id="3" name="Élőláb helye 2">
            <a:extLst>
              <a:ext uri="{FF2B5EF4-FFF2-40B4-BE49-F238E27FC236}">
                <a16:creationId xmlns:a16="http://schemas.microsoft.com/office/drawing/2014/main" id="{28F13DBD-04AD-477A-B5A8-09D361C07D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106F32DB-0CCF-4C4E-A747-5C4C91399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228E8589-41CB-4D86-9AD4-D0202C964D3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88174481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CA75C6B-B3EB-4F36-9472-2E158E672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15736036-E041-4622-A3F9-11E73303EE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9DEAE2CF-D9DB-491E-9DF0-B1A7DCCC74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D02DD745-5C8E-44B7-AB67-30F1ADA8A9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A1ADAD15-80EA-494D-99E5-9FD8B529A241}" type="datetimeFigureOut">
              <a:rPr lang="hu-HU" smtClean="0"/>
              <a:t>2022. 09. 25.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FD760CED-AD2F-4B04-93AF-D1D1EEF7E7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65987F5D-B14F-4B24-9336-90D9548FA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228E8589-41CB-4D86-9AD4-D0202C964D3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8842610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228600"/>
            <a:ext cx="8839200" cy="9906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0" y="1256270"/>
            <a:ext cx="533400" cy="304800"/>
          </a:xfrm>
        </p:spPr>
        <p:txBody>
          <a:bodyPr/>
          <a:lstStyle>
            <a:lvl1pPr>
              <a:defRPr sz="1800">
                <a:solidFill>
                  <a:srgbClr val="FFFFFF"/>
                </a:solidFill>
              </a:defRPr>
            </a:lvl1pPr>
          </a:lstStyle>
          <a:p>
            <a:fld id="{283B9EA5-CE9A-4950-A80C-5ADF06B45B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152400" y="1600200"/>
            <a:ext cx="8839200" cy="51054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6D21B9D-F4AF-4BDC-AC58-59403BFFD3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Kép helye 2">
            <a:extLst>
              <a:ext uri="{FF2B5EF4-FFF2-40B4-BE49-F238E27FC236}">
                <a16:creationId xmlns:a16="http://schemas.microsoft.com/office/drawing/2014/main" id="{9B6383E3-14CC-4331-9AAA-9D5199A5525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hu-HU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C634868E-0C57-423F-AC8F-71BB45DF5E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90B62ABD-25B4-4DD0-B35B-80CDAD4078A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A1ADAD15-80EA-494D-99E5-9FD8B529A241}" type="datetimeFigureOut">
              <a:rPr lang="hu-HU" smtClean="0"/>
              <a:t>2022. 09. 25.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04780F92-D4AF-4343-8685-D620E8F25C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325A2841-35AF-44EC-9F94-B8AF35597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228E8589-41CB-4D86-9AD4-D0202C964D3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95205383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6F3E9D7-332F-46EF-A5D6-C8113BD1B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26C34B5B-E8D2-4355-B707-FEB60365E7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2904B9CF-B4BC-4319-9253-BE8AC8F3D2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A1ADAD15-80EA-494D-99E5-9FD8B529A241}" type="datetimeFigureOut">
              <a:rPr lang="hu-HU" smtClean="0"/>
              <a:t>2022. 09. 25.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B36261D5-EC86-403E-9A1E-2FBC5C3649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8F3FDC6D-2E8C-47B8-8F5A-1ED59990E5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228E8589-41CB-4D86-9AD4-D0202C964D3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2846849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>
            <a:extLst>
              <a:ext uri="{FF2B5EF4-FFF2-40B4-BE49-F238E27FC236}">
                <a16:creationId xmlns:a16="http://schemas.microsoft.com/office/drawing/2014/main" id="{26DDD17B-B6C7-45A3-80F7-E14E5C34EE1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  <a:prstGeom prst="rect">
            <a:avLst/>
          </a:prstGeom>
        </p:spPr>
        <p:txBody>
          <a:bodyPr vert="eaVert"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9F08FA2F-2399-4516-B7A9-201044C712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ACFE6C52-06AC-4A3F-A48D-C1EE88E17E4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A1ADAD15-80EA-494D-99E5-9FD8B529A241}" type="datetimeFigureOut">
              <a:rPr lang="hu-HU" smtClean="0"/>
              <a:t>2022. 09. 25.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CEB70923-E62D-4374-A406-AE6B331189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BECF63C7-E99C-4AD8-A16F-B02EC3FD0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228E8589-41CB-4D86-9AD4-D0202C964D3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7390419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Rectangle 6"/>
          <p:cNvSpPr/>
          <p:nvPr/>
        </p:nvSpPr>
        <p:spPr bwMode="white">
          <a:xfrm>
            <a:off x="0" y="2286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3048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1371600" y="3048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3048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4572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283B9EA5-CE9A-4950-A80C-5ADF06B45BB8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5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rtlCol="0"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283B9EA5-CE9A-4950-A80C-5ADF06B45BB8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7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5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rtlCol="0"/>
          <a:lstStyle/>
          <a:p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283B9EA5-CE9A-4950-A80C-5ADF06B45BB8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7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rtlCol="0"/>
          <a:lstStyle/>
          <a:p>
            <a:endParaRPr lang="en-US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83B9EA5-CE9A-4950-A80C-5ADF06B45BB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83B9EA5-CE9A-4950-A80C-5ADF06B45BB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83B9EA5-CE9A-4950-A80C-5ADF06B45BB8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8" name="Rectangle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1" name="Rectangle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  <a:prstGeom prst="rect">
            <a:avLst/>
          </a:prstGeom>
        </p:spPr>
        <p:txBody>
          <a:bodyPr rtlCol="0"/>
          <a:lstStyle/>
          <a:p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283B9EA5-CE9A-4950-A80C-5ADF06B45BB8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  <a:prstGeom prst="rect">
            <a:avLst/>
          </a:prstGeom>
        </p:spPr>
        <p:txBody>
          <a:bodyPr rtlCol="0"/>
          <a:lstStyle/>
          <a:p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152400" y="228600"/>
            <a:ext cx="88392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152400" y="1600200"/>
            <a:ext cx="8839200" cy="510540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7" name="Rectangle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280160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590550" y="1280160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-4634" y="1257917"/>
            <a:ext cx="595184" cy="260728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800" b="1">
                <a:solidFill>
                  <a:srgbClr val="FFFFFF"/>
                </a:solidFill>
              </a:defRPr>
            </a:lvl1pPr>
          </a:lstStyle>
          <a:p>
            <a:fld id="{283B9EA5-CE9A-4950-A80C-5ADF06B45B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</p:sldLayoutIdLst>
  <p:hf hdr="0" ftr="0" dt="0"/>
  <p:txStyles>
    <p:titleStyle>
      <a:lvl1pPr algn="l" rtl="0" eaLnBrk="1" latinLnBrk="0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0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0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0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0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>
            <a:extLst>
              <a:ext uri="{FF2B5EF4-FFF2-40B4-BE49-F238E27FC236}">
                <a16:creationId xmlns:a16="http://schemas.microsoft.com/office/drawing/2014/main" id="{33445483-8B80-4625-A19B-E9E5553224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 dirty="0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5A6EEA54-721E-4FBC-AA34-6CC7680F7E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09E188F8-DB50-4A6B-8CF3-A655D30630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ADAD15-80EA-494D-99E5-9FD8B529A241}" type="datetimeFigureOut">
              <a:rPr lang="hu-HU" smtClean="0"/>
              <a:t>2022. 09. 25.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7FAB17EF-1637-46C4-B424-9BD592A467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81EDC772-B866-4533-ACBC-40145DC253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8E8589-41CB-4D86-9AD4-D0202C964D3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5279299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7" r:id="rId1"/>
    <p:sldLayoutId id="2147483818" r:id="rId2"/>
    <p:sldLayoutId id="2147483819" r:id="rId3"/>
    <p:sldLayoutId id="2147483820" r:id="rId4"/>
    <p:sldLayoutId id="2147483821" r:id="rId5"/>
    <p:sldLayoutId id="2147483822" r:id="rId6"/>
    <p:sldLayoutId id="2147483823" r:id="rId7"/>
    <p:sldLayoutId id="2147483824" r:id="rId8"/>
    <p:sldLayoutId id="2147483825" r:id="rId9"/>
    <p:sldLayoutId id="2147483826" r:id="rId10"/>
    <p:sldLayoutId id="2147483827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gif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emf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0.png"/><Relationship Id="rId4" Type="http://schemas.openxmlformats.org/officeDocument/2006/relationships/image" Target="../media/image22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18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18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8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emf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emf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gif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emf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emf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18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w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799" y="1143000"/>
            <a:ext cx="7395883" cy="1828800"/>
          </a:xfrm>
        </p:spPr>
        <p:txBody>
          <a:bodyPr>
            <a:normAutofit fontScale="90000"/>
          </a:bodyPr>
          <a:lstStyle/>
          <a:p>
            <a:r>
              <a:rPr lang="hu-HU" sz="6000" cap="none" dirty="0"/>
              <a:t>Számítógépes Hálózatok</a:t>
            </a:r>
            <a:endParaRPr lang="en-US" sz="4900" cap="none" dirty="0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685798" y="3496235"/>
            <a:ext cx="8153401" cy="2133600"/>
          </a:xfrm>
          <a:prstGeom prst="rect">
            <a:avLst/>
          </a:prstGeom>
        </p:spPr>
        <p:txBody>
          <a:bodyPr vert="horz" anchor="t">
            <a:normAutofit/>
          </a:bodyPr>
          <a:lstStyle>
            <a:lvl1pPr marL="0" indent="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None/>
              <a:defRPr kumimoji="0" sz="2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None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None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None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None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None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None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 sz="3600" b="1" dirty="0">
                <a:solidFill>
                  <a:schemeClr val="tx1"/>
                </a:solidFill>
              </a:rPr>
              <a:t>3. Előadás</a:t>
            </a:r>
            <a:r>
              <a:rPr lang="en-US" sz="3600" b="1" dirty="0">
                <a:solidFill>
                  <a:schemeClr val="tx1"/>
                </a:solidFill>
              </a:rPr>
              <a:t>: </a:t>
            </a:r>
            <a:r>
              <a:rPr lang="hu-HU" sz="3600" b="1" dirty="0">
                <a:solidFill>
                  <a:schemeClr val="tx1"/>
                </a:solidFill>
              </a:rPr>
              <a:t>Hálózat karakterisztikák folyt.</a:t>
            </a:r>
          </a:p>
          <a:p>
            <a:r>
              <a:rPr lang="hu-HU" sz="3600" b="1" dirty="0">
                <a:solidFill>
                  <a:schemeClr val="tx1"/>
                </a:solidFill>
              </a:rPr>
              <a:t>		    Fizikai réteg</a:t>
            </a:r>
            <a:endParaRPr lang="en-US" sz="3600" b="1" dirty="0">
              <a:solidFill>
                <a:schemeClr val="tx1"/>
              </a:solidFill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Based on slides from </a:t>
            </a:r>
            <a:r>
              <a:rPr lang="hu-HU" b="1" dirty="0"/>
              <a:t>Zoltán Ács ELTE</a:t>
            </a:r>
            <a:r>
              <a:rPr lang="hu-HU" dirty="0"/>
              <a:t> and </a:t>
            </a:r>
            <a:r>
              <a:rPr lang="en-US" dirty="0"/>
              <a:t>D. </a:t>
            </a:r>
            <a:r>
              <a:rPr lang="en-US" dirty="0" err="1"/>
              <a:t>Choffnes</a:t>
            </a:r>
            <a:r>
              <a:rPr lang="en-US" dirty="0"/>
              <a:t> Northeastern U.</a:t>
            </a:r>
            <a:r>
              <a:rPr lang="hu-HU" dirty="0"/>
              <a:t>, </a:t>
            </a:r>
            <a:r>
              <a:rPr lang="hu-HU" dirty="0" err="1"/>
              <a:t>Philippa</a:t>
            </a:r>
            <a:r>
              <a:rPr lang="hu-HU" dirty="0"/>
              <a:t> </a:t>
            </a:r>
            <a:r>
              <a:rPr lang="hu-HU" dirty="0" err="1"/>
              <a:t>Gill</a:t>
            </a:r>
            <a:r>
              <a:rPr lang="hu-HU" dirty="0"/>
              <a:t> </a:t>
            </a:r>
            <a:r>
              <a:rPr lang="hu-HU" dirty="0" err="1"/>
              <a:t>from</a:t>
            </a:r>
            <a:r>
              <a:rPr lang="hu-HU" dirty="0"/>
              <a:t> </a:t>
            </a:r>
            <a:r>
              <a:rPr lang="hu-HU" dirty="0" err="1"/>
              <a:t>StonyBrook</a:t>
            </a:r>
            <a:r>
              <a:rPr lang="hu-HU" dirty="0"/>
              <a:t> University , </a:t>
            </a:r>
            <a:r>
              <a:rPr lang="en-US" dirty="0"/>
              <a:t>Revised </a:t>
            </a:r>
            <a:r>
              <a:rPr lang="hu-HU" dirty="0"/>
              <a:t>Spring</a:t>
            </a:r>
            <a:r>
              <a:rPr lang="en-US" dirty="0"/>
              <a:t> 201</a:t>
            </a:r>
            <a:r>
              <a:rPr lang="hu-HU" dirty="0"/>
              <a:t>6</a:t>
            </a:r>
            <a:r>
              <a:rPr lang="en-US" dirty="0"/>
              <a:t> by </a:t>
            </a:r>
            <a:r>
              <a:rPr lang="hu-HU" dirty="0"/>
              <a:t>S</a:t>
            </a:r>
            <a:r>
              <a:rPr lang="en-US" dirty="0"/>
              <a:t>. </a:t>
            </a:r>
            <a:r>
              <a:rPr lang="hu-HU" dirty="0"/>
              <a:t>Laki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55099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>
            <a:extLst>
              <a:ext uri="{FF2B5EF4-FFF2-40B4-BE49-F238E27FC236}">
                <a16:creationId xmlns:a16="http://schemas.microsoft.com/office/drawing/2014/main" id="{5E1E3459-36F4-4CA9-AF51-B288443EEF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5757" y="2392453"/>
            <a:ext cx="4292486" cy="2073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8840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ím 2">
            <a:extLst>
              <a:ext uri="{FF2B5EF4-FFF2-40B4-BE49-F238E27FC236}">
                <a16:creationId xmlns:a16="http://schemas.microsoft.com/office/drawing/2014/main" id="{AD545F49-ED29-4C4C-91AA-8C677020F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sz="3000" dirty="0" err="1"/>
              <a:t>Queues</a:t>
            </a:r>
            <a:r>
              <a:rPr lang="hu-HU" sz="3000" dirty="0"/>
              <a:t> </a:t>
            </a:r>
            <a:r>
              <a:rPr lang="hu-HU" sz="3000" dirty="0" err="1"/>
              <a:t>absorb</a:t>
            </a:r>
            <a:r>
              <a:rPr lang="hu-HU" sz="3000" dirty="0"/>
              <a:t> </a:t>
            </a:r>
            <a:r>
              <a:rPr lang="hu-HU" sz="3000" dirty="0" err="1"/>
              <a:t>transient</a:t>
            </a:r>
            <a:r>
              <a:rPr lang="hu-HU" sz="3000" dirty="0"/>
              <a:t> </a:t>
            </a:r>
            <a:r>
              <a:rPr lang="hu-HU" sz="3000" dirty="0" err="1"/>
              <a:t>bursts</a:t>
            </a:r>
            <a:r>
              <a:rPr lang="hu-HU" sz="3000" dirty="0"/>
              <a:t>,</a:t>
            </a:r>
            <a:br>
              <a:rPr lang="hu-HU" sz="3000" dirty="0"/>
            </a:br>
            <a:r>
              <a:rPr lang="hu-HU" sz="3000" dirty="0" err="1"/>
              <a:t>but</a:t>
            </a:r>
            <a:r>
              <a:rPr lang="hu-HU" sz="3000" dirty="0"/>
              <a:t> </a:t>
            </a:r>
            <a:r>
              <a:rPr lang="hu-HU" sz="3000" dirty="0" err="1"/>
              <a:t>introduce</a:t>
            </a:r>
            <a:r>
              <a:rPr lang="hu-HU" sz="3000" dirty="0"/>
              <a:t> </a:t>
            </a:r>
            <a:r>
              <a:rPr lang="hu-HU" sz="3000" dirty="0" err="1"/>
              <a:t>queueing</a:t>
            </a:r>
            <a:r>
              <a:rPr lang="hu-HU" sz="3000" dirty="0"/>
              <a:t> </a:t>
            </a:r>
            <a:r>
              <a:rPr lang="hu-HU" sz="3000" dirty="0" err="1"/>
              <a:t>delays</a:t>
            </a:r>
            <a:endParaRPr lang="hu-HU" sz="3000" dirty="0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B9E65A14-87A3-44C8-B454-E8781EB4A3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7657" y="2417133"/>
            <a:ext cx="4248686" cy="2023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1080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rtalom helye 1">
            <a:extLst>
              <a:ext uri="{FF2B5EF4-FFF2-40B4-BE49-F238E27FC236}">
                <a16:creationId xmlns:a16="http://schemas.microsoft.com/office/drawing/2014/main" id="{2CCF0530-7FAF-499C-A514-06542BD9CC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hu-HU" dirty="0"/>
          </a:p>
          <a:p>
            <a:pPr marL="0" indent="0">
              <a:buNone/>
            </a:pPr>
            <a:r>
              <a:rPr lang="hu-HU" dirty="0" err="1"/>
              <a:t>Queueing</a:t>
            </a:r>
            <a:r>
              <a:rPr lang="hu-HU" dirty="0"/>
              <a:t> </a:t>
            </a:r>
            <a:r>
              <a:rPr lang="hu-HU" dirty="0" err="1"/>
              <a:t>delay</a:t>
            </a:r>
            <a:r>
              <a:rPr lang="hu-HU" dirty="0"/>
              <a:t> </a:t>
            </a:r>
            <a:r>
              <a:rPr lang="hu-HU" dirty="0" err="1"/>
              <a:t>depends</a:t>
            </a:r>
            <a:r>
              <a:rPr lang="hu-HU" dirty="0"/>
              <a:t> </a:t>
            </a:r>
            <a:r>
              <a:rPr lang="hu-HU" dirty="0" err="1"/>
              <a:t>on</a:t>
            </a:r>
            <a:r>
              <a:rPr lang="hu-HU" dirty="0"/>
              <a:t>:</a:t>
            </a:r>
          </a:p>
          <a:p>
            <a:pPr marL="0" indent="0">
              <a:buNone/>
            </a:pPr>
            <a:r>
              <a:rPr lang="hu-HU" dirty="0"/>
              <a:t>	</a:t>
            </a:r>
          </a:p>
          <a:p>
            <a:pPr marL="0" indent="0">
              <a:buNone/>
            </a:pPr>
            <a:r>
              <a:rPr lang="hu-HU" dirty="0"/>
              <a:t>		</a:t>
            </a:r>
            <a:r>
              <a:rPr lang="hu-HU" b="1" dirty="0" err="1">
                <a:solidFill>
                  <a:srgbClr val="FF0000"/>
                </a:solidFill>
              </a:rPr>
              <a:t>arrival</a:t>
            </a:r>
            <a:r>
              <a:rPr lang="hu-HU" b="1" dirty="0">
                <a:solidFill>
                  <a:srgbClr val="FF0000"/>
                </a:solidFill>
              </a:rPr>
              <a:t> </a:t>
            </a:r>
            <a:r>
              <a:rPr lang="hu-HU" b="1" dirty="0" err="1">
                <a:solidFill>
                  <a:srgbClr val="FF0000"/>
                </a:solidFill>
              </a:rPr>
              <a:t>rate</a:t>
            </a:r>
            <a:r>
              <a:rPr lang="hu-HU" b="1" dirty="0">
                <a:solidFill>
                  <a:srgbClr val="FF0000"/>
                </a:solidFill>
              </a:rPr>
              <a:t> </a:t>
            </a:r>
            <a:r>
              <a:rPr lang="hu-HU" dirty="0" err="1"/>
              <a:t>at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queue</a:t>
            </a:r>
            <a:endParaRPr lang="hu-HU" dirty="0"/>
          </a:p>
          <a:p>
            <a:pPr marL="0" indent="0">
              <a:buNone/>
            </a:pPr>
            <a:endParaRPr lang="hu-HU" dirty="0"/>
          </a:p>
          <a:p>
            <a:pPr marL="0" indent="0">
              <a:buNone/>
            </a:pPr>
            <a:r>
              <a:rPr lang="hu-HU" dirty="0"/>
              <a:t>		</a:t>
            </a:r>
            <a:r>
              <a:rPr lang="hu-HU" b="1" dirty="0" err="1">
                <a:solidFill>
                  <a:srgbClr val="FF0000"/>
                </a:solidFill>
              </a:rPr>
              <a:t>transmission</a:t>
            </a:r>
            <a:r>
              <a:rPr lang="hu-HU" b="1" dirty="0">
                <a:solidFill>
                  <a:srgbClr val="FF0000"/>
                </a:solidFill>
              </a:rPr>
              <a:t> </a:t>
            </a:r>
            <a:r>
              <a:rPr lang="hu-HU" b="1" dirty="0" err="1">
                <a:solidFill>
                  <a:srgbClr val="FF0000"/>
                </a:solidFill>
              </a:rPr>
              <a:t>rate</a:t>
            </a:r>
            <a:r>
              <a:rPr lang="hu-HU" b="1" dirty="0">
                <a:solidFill>
                  <a:srgbClr val="FF0000"/>
                </a:solidFill>
              </a:rPr>
              <a:t> </a:t>
            </a:r>
            <a:r>
              <a:rPr lang="hu-HU" dirty="0"/>
              <a:t>of </a:t>
            </a:r>
            <a:r>
              <a:rPr lang="hu-HU" dirty="0" err="1"/>
              <a:t>the</a:t>
            </a:r>
            <a:r>
              <a:rPr lang="hu-HU" dirty="0"/>
              <a:t> outgoing link</a:t>
            </a:r>
          </a:p>
          <a:p>
            <a:pPr marL="0" indent="0">
              <a:buNone/>
            </a:pPr>
            <a:endParaRPr lang="hu-HU" dirty="0"/>
          </a:p>
          <a:p>
            <a:pPr marL="0" indent="0">
              <a:buNone/>
            </a:pPr>
            <a:r>
              <a:rPr lang="hu-HU" dirty="0"/>
              <a:t>		</a:t>
            </a:r>
            <a:r>
              <a:rPr lang="hu-HU" dirty="0" err="1"/>
              <a:t>traffic</a:t>
            </a:r>
            <a:r>
              <a:rPr lang="hu-HU" dirty="0"/>
              <a:t> </a:t>
            </a:r>
            <a:r>
              <a:rPr lang="hu-HU" b="1" dirty="0" err="1">
                <a:solidFill>
                  <a:srgbClr val="FF0000"/>
                </a:solidFill>
              </a:rPr>
              <a:t>burstiness</a:t>
            </a:r>
            <a:endParaRPr lang="hu-HU" b="1" dirty="0">
              <a:solidFill>
                <a:srgbClr val="FF0000"/>
              </a:solidFill>
            </a:endParaRPr>
          </a:p>
        </p:txBody>
      </p:sp>
      <p:sp>
        <p:nvSpPr>
          <p:cNvPr id="3" name="Cím 2">
            <a:extLst>
              <a:ext uri="{FF2B5EF4-FFF2-40B4-BE49-F238E27FC236}">
                <a16:creationId xmlns:a16="http://schemas.microsoft.com/office/drawing/2014/main" id="{A8046519-BA4D-472F-9EA9-4049C052B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time a packet has to sit in a buffer before</a:t>
            </a:r>
            <a:br>
              <a:rPr lang="en-US" dirty="0"/>
            </a:br>
            <a:r>
              <a:rPr lang="en-US" dirty="0"/>
              <a:t>being processed depends on the traffic pattern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1827215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rtalom helye 1">
            <a:extLst>
              <a:ext uri="{FF2B5EF4-FFF2-40B4-BE49-F238E27FC236}">
                <a16:creationId xmlns:a16="http://schemas.microsoft.com/office/drawing/2014/main" id="{6465F653-9763-45C8-AAC0-70BE89D386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average packet arrival rate </a:t>
            </a:r>
            <a:r>
              <a:rPr lang="hu-HU" dirty="0"/>
              <a:t>			</a:t>
            </a:r>
            <a:r>
              <a:rPr lang="en-US" i="1" dirty="0"/>
              <a:t>a</a:t>
            </a:r>
            <a:r>
              <a:rPr lang="hu-HU" i="1" dirty="0"/>
              <a:t> 		</a:t>
            </a:r>
            <a:r>
              <a:rPr lang="hu-HU" dirty="0"/>
              <a:t>[</a:t>
            </a:r>
            <a:r>
              <a:rPr lang="hu-HU" dirty="0" err="1"/>
              <a:t>packet</a:t>
            </a:r>
            <a:r>
              <a:rPr lang="hu-HU" dirty="0"/>
              <a:t>/sec]</a:t>
            </a:r>
            <a:endParaRPr lang="en-US" i="1" dirty="0"/>
          </a:p>
          <a:p>
            <a:r>
              <a:rPr lang="en-US" b="1" dirty="0"/>
              <a:t>transmission rate of outgoing link</a:t>
            </a:r>
            <a:r>
              <a:rPr lang="hu-HU" b="1" dirty="0"/>
              <a:t> </a:t>
            </a:r>
            <a:r>
              <a:rPr lang="hu-HU" dirty="0"/>
              <a:t>		</a:t>
            </a:r>
            <a:r>
              <a:rPr lang="hu-HU" i="1" dirty="0"/>
              <a:t>R</a:t>
            </a:r>
            <a:r>
              <a:rPr lang="hu-HU" dirty="0"/>
              <a:t> 		[bit/sec]</a:t>
            </a:r>
            <a:endParaRPr lang="en-US" dirty="0"/>
          </a:p>
          <a:p>
            <a:r>
              <a:rPr lang="hu-HU" b="1" dirty="0"/>
              <a:t>fixed </a:t>
            </a:r>
            <a:r>
              <a:rPr lang="hu-HU" b="1" dirty="0" err="1"/>
              <a:t>packets</a:t>
            </a:r>
            <a:r>
              <a:rPr lang="hu-HU" b="1" dirty="0"/>
              <a:t> </a:t>
            </a:r>
            <a:r>
              <a:rPr lang="hu-HU" b="1" dirty="0" err="1"/>
              <a:t>length</a:t>
            </a:r>
            <a:r>
              <a:rPr lang="hu-HU" b="1" dirty="0"/>
              <a:t> </a:t>
            </a:r>
            <a:r>
              <a:rPr lang="hu-HU" dirty="0"/>
              <a:t>				</a:t>
            </a:r>
            <a:r>
              <a:rPr lang="hu-HU" i="1" dirty="0"/>
              <a:t>L 		</a:t>
            </a:r>
            <a:r>
              <a:rPr lang="hu-HU" dirty="0"/>
              <a:t>[bit]</a:t>
            </a:r>
          </a:p>
          <a:p>
            <a:endParaRPr lang="hu-HU" dirty="0"/>
          </a:p>
          <a:p>
            <a:r>
              <a:rPr lang="hu-HU" b="1" dirty="0" err="1"/>
              <a:t>average</a:t>
            </a:r>
            <a:r>
              <a:rPr lang="hu-HU" b="1" dirty="0"/>
              <a:t> </a:t>
            </a:r>
            <a:r>
              <a:rPr lang="hu-HU" b="1" dirty="0" err="1"/>
              <a:t>bits</a:t>
            </a:r>
            <a:r>
              <a:rPr lang="hu-HU" b="1" dirty="0"/>
              <a:t> </a:t>
            </a:r>
            <a:r>
              <a:rPr lang="hu-HU" b="1" dirty="0" err="1"/>
              <a:t>arrival</a:t>
            </a:r>
            <a:r>
              <a:rPr lang="hu-HU" b="1" dirty="0"/>
              <a:t> </a:t>
            </a:r>
            <a:r>
              <a:rPr lang="hu-HU" b="1" dirty="0" err="1"/>
              <a:t>rate</a:t>
            </a:r>
            <a:r>
              <a:rPr lang="hu-HU" b="1" dirty="0"/>
              <a:t> </a:t>
            </a:r>
            <a:r>
              <a:rPr lang="hu-HU" dirty="0"/>
              <a:t>			</a:t>
            </a:r>
            <a:r>
              <a:rPr lang="hu-HU" i="1" dirty="0"/>
              <a:t>La</a:t>
            </a:r>
            <a:r>
              <a:rPr lang="hu-HU" dirty="0"/>
              <a:t> 		[bit/sec]</a:t>
            </a:r>
          </a:p>
          <a:p>
            <a:endParaRPr lang="hu-HU" dirty="0"/>
          </a:p>
          <a:p>
            <a:r>
              <a:rPr lang="hu-HU" b="1" dirty="0" err="1"/>
              <a:t>traffic</a:t>
            </a:r>
            <a:r>
              <a:rPr lang="hu-HU" b="1" dirty="0"/>
              <a:t> </a:t>
            </a:r>
            <a:r>
              <a:rPr lang="hu-HU" b="1" dirty="0" err="1"/>
              <a:t>intensity</a:t>
            </a:r>
            <a:r>
              <a:rPr lang="hu-HU" b="1" dirty="0"/>
              <a:t> </a:t>
            </a:r>
            <a:r>
              <a:rPr lang="hu-HU" dirty="0"/>
              <a:t>					</a:t>
            </a:r>
            <a:r>
              <a:rPr lang="hu-HU" i="1" dirty="0"/>
              <a:t>La/R</a:t>
            </a:r>
          </a:p>
        </p:txBody>
      </p:sp>
      <p:sp>
        <p:nvSpPr>
          <p:cNvPr id="3" name="Cím 2">
            <a:extLst>
              <a:ext uri="{FF2B5EF4-FFF2-40B4-BE49-F238E27FC236}">
                <a16:creationId xmlns:a16="http://schemas.microsoft.com/office/drawing/2014/main" id="{8AA38A16-A96D-42F6-B669-C37084F21F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539930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rtalom helye 1">
            <a:extLst>
              <a:ext uri="{FF2B5EF4-FFF2-40B4-BE49-F238E27FC236}">
                <a16:creationId xmlns:a16="http://schemas.microsoft.com/office/drawing/2014/main" id="{D2EA6B68-7319-4CC2-AF00-7874ADCCEE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hu-HU" dirty="0"/>
              <a:t>Golden </a:t>
            </a:r>
            <a:r>
              <a:rPr lang="hu-HU" dirty="0" err="1"/>
              <a:t>rule</a:t>
            </a:r>
            <a:endParaRPr lang="hu-HU" dirty="0"/>
          </a:p>
          <a:p>
            <a:pPr marL="0" indent="0">
              <a:buNone/>
            </a:pPr>
            <a:endParaRPr lang="hu-HU" dirty="0"/>
          </a:p>
          <a:p>
            <a:pPr marL="0" indent="0">
              <a:buNone/>
            </a:pPr>
            <a:r>
              <a:rPr lang="hu-HU" dirty="0"/>
              <a:t>		</a:t>
            </a:r>
            <a:r>
              <a:rPr lang="hu-HU" b="1" dirty="0">
                <a:solidFill>
                  <a:srgbClr val="FF0000"/>
                </a:solidFill>
              </a:rPr>
              <a:t>Design </a:t>
            </a:r>
            <a:r>
              <a:rPr lang="hu-HU" b="1" dirty="0" err="1">
                <a:solidFill>
                  <a:srgbClr val="FF0000"/>
                </a:solidFill>
              </a:rPr>
              <a:t>your</a:t>
            </a:r>
            <a:r>
              <a:rPr lang="hu-HU" b="1" dirty="0">
                <a:solidFill>
                  <a:srgbClr val="FF0000"/>
                </a:solidFill>
              </a:rPr>
              <a:t> </a:t>
            </a:r>
            <a:r>
              <a:rPr lang="hu-HU" b="1" dirty="0" err="1">
                <a:solidFill>
                  <a:srgbClr val="FF0000"/>
                </a:solidFill>
              </a:rPr>
              <a:t>queuing</a:t>
            </a:r>
            <a:r>
              <a:rPr lang="hu-HU" b="1" dirty="0">
                <a:solidFill>
                  <a:srgbClr val="FF0000"/>
                </a:solidFill>
              </a:rPr>
              <a:t> </a:t>
            </a:r>
            <a:r>
              <a:rPr lang="hu-HU" b="1" dirty="0" err="1">
                <a:solidFill>
                  <a:srgbClr val="FF0000"/>
                </a:solidFill>
              </a:rPr>
              <a:t>system</a:t>
            </a:r>
            <a:r>
              <a:rPr lang="hu-HU" b="1" dirty="0">
                <a:solidFill>
                  <a:srgbClr val="FF0000"/>
                </a:solidFill>
              </a:rPr>
              <a:t>,</a:t>
            </a:r>
          </a:p>
          <a:p>
            <a:pPr marL="0" indent="0">
              <a:buNone/>
            </a:pPr>
            <a:r>
              <a:rPr lang="hu-HU" b="1" dirty="0">
                <a:solidFill>
                  <a:srgbClr val="FF0000"/>
                </a:solidFill>
              </a:rPr>
              <a:t>					</a:t>
            </a:r>
            <a:r>
              <a:rPr lang="en-US" b="1" dirty="0">
                <a:solidFill>
                  <a:srgbClr val="FF0000"/>
                </a:solidFill>
              </a:rPr>
              <a:t>so that it operates far from that point</a:t>
            </a:r>
            <a:r>
              <a:rPr lang="hu-HU" b="1" dirty="0">
                <a:solidFill>
                  <a:srgbClr val="FF0000"/>
                </a:solidFill>
              </a:rPr>
              <a:t>	</a:t>
            </a:r>
          </a:p>
        </p:txBody>
      </p:sp>
      <p:sp>
        <p:nvSpPr>
          <p:cNvPr id="3" name="Cím 2">
            <a:extLst>
              <a:ext uri="{FF2B5EF4-FFF2-40B4-BE49-F238E27FC236}">
                <a16:creationId xmlns:a16="http://schemas.microsoft.com/office/drawing/2014/main" id="{2BEFC37F-3CC8-4164-B77D-EB6B988878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When the traffic intensity is &gt;1, the queue will increase</a:t>
            </a:r>
            <a:r>
              <a:rPr lang="hu-HU" sz="2400" dirty="0"/>
              <a:t> </a:t>
            </a:r>
            <a:r>
              <a:rPr lang="en-US" sz="2400" dirty="0"/>
              <a:t>without bound, and so does the queuing delay</a:t>
            </a:r>
            <a:endParaRPr lang="hu-HU" sz="2400" dirty="0"/>
          </a:p>
        </p:txBody>
      </p:sp>
    </p:spTree>
    <p:extLst>
      <p:ext uri="{BB962C8B-B14F-4D97-AF65-F5344CB8AC3E}">
        <p14:creationId xmlns:p14="http://schemas.microsoft.com/office/powerpoint/2010/main" val="12906324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ím 2">
            <a:extLst>
              <a:ext uri="{FF2B5EF4-FFF2-40B4-BE49-F238E27FC236}">
                <a16:creationId xmlns:a16="http://schemas.microsoft.com/office/drawing/2014/main" id="{B968407D-22B9-44AE-ACAE-23AE5F8A5F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700" dirty="0"/>
              <a:t>When the traffic intensity is &lt;=1,</a:t>
            </a:r>
            <a:br>
              <a:rPr lang="en-US" sz="2700" dirty="0"/>
            </a:br>
            <a:r>
              <a:rPr lang="en-US" sz="2700" dirty="0"/>
              <a:t>queueing delay depends on the burst size</a:t>
            </a:r>
            <a:endParaRPr lang="hu-HU" sz="2700" dirty="0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25058F74-E91F-438C-B489-63E4658FF3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8562" y="2145656"/>
            <a:ext cx="3766876" cy="2566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915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ím 2">
            <a:extLst>
              <a:ext uri="{FF2B5EF4-FFF2-40B4-BE49-F238E27FC236}">
                <a16:creationId xmlns:a16="http://schemas.microsoft.com/office/drawing/2014/main" id="{054C6391-9759-4CEE-82ED-773B1DFDD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Loss</a:t>
            </a:r>
            <a:endParaRPr lang="hu-HU" dirty="0">
              <a:solidFill>
                <a:srgbClr val="FF0000"/>
              </a:solidFill>
            </a:endParaRPr>
          </a:p>
        </p:txBody>
      </p:sp>
      <p:sp>
        <p:nvSpPr>
          <p:cNvPr id="6" name="Téglalap 5">
            <a:extLst>
              <a:ext uri="{FF2B5EF4-FFF2-40B4-BE49-F238E27FC236}">
                <a16:creationId xmlns:a16="http://schemas.microsoft.com/office/drawing/2014/main" id="{59C948F7-929E-46C4-AC8A-6E6F16DAC39C}"/>
              </a:ext>
            </a:extLst>
          </p:cNvPr>
          <p:cNvSpPr/>
          <p:nvPr/>
        </p:nvSpPr>
        <p:spPr>
          <a:xfrm>
            <a:off x="3543300" y="2656866"/>
            <a:ext cx="2057400" cy="686409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135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loss</a:t>
            </a:r>
            <a:endParaRPr kumimoji="0" lang="hu-HU" sz="135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9" name="Csoportba foglalás 8">
            <a:extLst>
              <a:ext uri="{FF2B5EF4-FFF2-40B4-BE49-F238E27FC236}">
                <a16:creationId xmlns:a16="http://schemas.microsoft.com/office/drawing/2014/main" id="{809AE820-B9C4-4B95-99B3-E98A80088F01}"/>
              </a:ext>
            </a:extLst>
          </p:cNvPr>
          <p:cNvGrpSpPr/>
          <p:nvPr/>
        </p:nvGrpSpPr>
        <p:grpSpPr>
          <a:xfrm>
            <a:off x="4962525" y="2732457"/>
            <a:ext cx="533400" cy="533400"/>
            <a:chOff x="5842000" y="1600200"/>
            <a:chExt cx="711200" cy="711200"/>
          </a:xfrm>
        </p:grpSpPr>
        <p:sp>
          <p:nvSpPr>
            <p:cNvPr id="8" name="Téglalap 7">
              <a:extLst>
                <a:ext uri="{FF2B5EF4-FFF2-40B4-BE49-F238E27FC236}">
                  <a16:creationId xmlns:a16="http://schemas.microsoft.com/office/drawing/2014/main" id="{9767840E-C6D3-4F54-8053-9FC177AA6A0F}"/>
                </a:ext>
              </a:extLst>
            </p:cNvPr>
            <p:cNvSpPr/>
            <p:nvPr/>
          </p:nvSpPr>
          <p:spPr>
            <a:xfrm>
              <a:off x="5842000" y="1600200"/>
              <a:ext cx="254000" cy="254000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hu-HU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Téglalap 9">
              <a:extLst>
                <a:ext uri="{FF2B5EF4-FFF2-40B4-BE49-F238E27FC236}">
                  <a16:creationId xmlns:a16="http://schemas.microsoft.com/office/drawing/2014/main" id="{D24BCA01-26EE-47D6-8383-AF2FB034E899}"/>
                </a:ext>
              </a:extLst>
            </p:cNvPr>
            <p:cNvSpPr/>
            <p:nvPr/>
          </p:nvSpPr>
          <p:spPr>
            <a:xfrm>
              <a:off x="5994400" y="1752600"/>
              <a:ext cx="254000" cy="254000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hu-HU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Téglalap 10">
              <a:extLst>
                <a:ext uri="{FF2B5EF4-FFF2-40B4-BE49-F238E27FC236}">
                  <a16:creationId xmlns:a16="http://schemas.microsoft.com/office/drawing/2014/main" id="{6AD7F108-51C0-4380-89AE-5A5A2C549BDA}"/>
                </a:ext>
              </a:extLst>
            </p:cNvPr>
            <p:cNvSpPr/>
            <p:nvPr/>
          </p:nvSpPr>
          <p:spPr>
            <a:xfrm>
              <a:off x="6146800" y="1905000"/>
              <a:ext cx="254000" cy="25400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hu-HU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Téglalap 11">
              <a:extLst>
                <a:ext uri="{FF2B5EF4-FFF2-40B4-BE49-F238E27FC236}">
                  <a16:creationId xmlns:a16="http://schemas.microsoft.com/office/drawing/2014/main" id="{2048DC37-8185-4CEF-A318-FC178B9C3135}"/>
                </a:ext>
              </a:extLst>
            </p:cNvPr>
            <p:cNvSpPr/>
            <p:nvPr/>
          </p:nvSpPr>
          <p:spPr>
            <a:xfrm>
              <a:off x="6299200" y="2057400"/>
              <a:ext cx="254000" cy="254000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hu-HU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3" name="Tartalom helye 12">
            <a:extLst>
              <a:ext uri="{FF2B5EF4-FFF2-40B4-BE49-F238E27FC236}">
                <a16:creationId xmlns:a16="http://schemas.microsoft.com/office/drawing/2014/main" id="{31C6FF66-CE19-4298-945E-61727C7982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569982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artalom helye 3">
            <a:extLst>
              <a:ext uri="{FF2B5EF4-FFF2-40B4-BE49-F238E27FC236}">
                <a16:creationId xmlns:a16="http://schemas.microsoft.com/office/drawing/2014/main" id="{99315419-40FC-4141-B64E-AA3E637D97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51368" y="2670263"/>
            <a:ext cx="3241265" cy="2193750"/>
          </a:xfrm>
          <a:prstGeom prst="rect">
            <a:avLst/>
          </a:prstGeom>
        </p:spPr>
      </p:pic>
      <p:sp>
        <p:nvSpPr>
          <p:cNvPr id="3" name="Cím 2">
            <a:extLst>
              <a:ext uri="{FF2B5EF4-FFF2-40B4-BE49-F238E27FC236}">
                <a16:creationId xmlns:a16="http://schemas.microsoft.com/office/drawing/2014/main" id="{44869F5C-2BE4-4E8C-97C1-49778D47F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700" dirty="0"/>
              <a:t>In practice, queues are not infinite.</a:t>
            </a:r>
            <a:br>
              <a:rPr lang="en-US" sz="2700" dirty="0"/>
            </a:br>
            <a:r>
              <a:rPr lang="en-US" sz="2700" dirty="0"/>
              <a:t>There is an upper bound on queuing delay.</a:t>
            </a:r>
            <a:endParaRPr lang="hu-HU" sz="2700" dirty="0"/>
          </a:p>
        </p:txBody>
      </p:sp>
    </p:spTree>
    <p:extLst>
      <p:ext uri="{BB962C8B-B14F-4D97-AF65-F5344CB8AC3E}">
        <p14:creationId xmlns:p14="http://schemas.microsoft.com/office/powerpoint/2010/main" val="8717137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ím 2">
            <a:extLst>
              <a:ext uri="{FF2B5EF4-FFF2-40B4-BE49-F238E27FC236}">
                <a16:creationId xmlns:a16="http://schemas.microsoft.com/office/drawing/2014/main" id="{3104BCD3-D643-4143-A832-1B9A922A8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dirty="0"/>
              <a:t>If the queue is persistently overloaded,</a:t>
            </a:r>
            <a:br>
              <a:rPr lang="en-US" sz="3000" dirty="0"/>
            </a:br>
            <a:r>
              <a:rPr lang="en-US" sz="3000" dirty="0"/>
              <a:t>it will eventually drop packets (loss)</a:t>
            </a:r>
            <a:endParaRPr lang="hu-HU" sz="3000" dirty="0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7C0D6B19-ED3F-4AF3-B70D-19C3D2D999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9558" y="2373258"/>
            <a:ext cx="4204885" cy="2111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5496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ím 2">
            <a:extLst>
              <a:ext uri="{FF2B5EF4-FFF2-40B4-BE49-F238E27FC236}">
                <a16:creationId xmlns:a16="http://schemas.microsoft.com/office/drawing/2014/main" id="{054C6391-9759-4CEE-82ED-773B1DFDD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Throughput</a:t>
            </a:r>
            <a:endParaRPr lang="hu-HU" dirty="0">
              <a:solidFill>
                <a:srgbClr val="FF0000"/>
              </a:solidFill>
            </a:endParaRPr>
          </a:p>
        </p:txBody>
      </p:sp>
      <p:sp>
        <p:nvSpPr>
          <p:cNvPr id="5" name="Téglalap 4">
            <a:extLst>
              <a:ext uri="{FF2B5EF4-FFF2-40B4-BE49-F238E27FC236}">
                <a16:creationId xmlns:a16="http://schemas.microsoft.com/office/drawing/2014/main" id="{AEDF8DE5-B3AE-48A5-8CED-9414973618D6}"/>
              </a:ext>
            </a:extLst>
          </p:cNvPr>
          <p:cNvSpPr/>
          <p:nvPr/>
        </p:nvSpPr>
        <p:spPr>
          <a:xfrm>
            <a:off x="6457952" y="2656866"/>
            <a:ext cx="2057400" cy="686409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135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throughput</a:t>
            </a:r>
            <a:endParaRPr kumimoji="0" lang="hu-HU" sz="135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172" name="Picture 4" descr="Image result for speed meter icon">
            <a:extLst>
              <a:ext uri="{FF2B5EF4-FFF2-40B4-BE49-F238E27FC236}">
                <a16:creationId xmlns:a16="http://schemas.microsoft.com/office/drawing/2014/main" id="{94D6C23F-F0A8-49B5-AC3D-5839B29F0E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2900" y="2741982"/>
            <a:ext cx="523875" cy="52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artalom helye 12">
            <a:extLst>
              <a:ext uri="{FF2B5EF4-FFF2-40B4-BE49-F238E27FC236}">
                <a16:creationId xmlns:a16="http://schemas.microsoft.com/office/drawing/2014/main" id="{7CD4D6A7-E258-4575-9D40-B8CE51A07E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7074000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rtalom helye 1">
            <a:extLst>
              <a:ext uri="{FF2B5EF4-FFF2-40B4-BE49-F238E27FC236}">
                <a16:creationId xmlns:a16="http://schemas.microsoft.com/office/drawing/2014/main" id="{6629FE79-1B6A-43D4-916B-E8CAA318B6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hu-HU" dirty="0"/>
              <a:t>	</a:t>
            </a:r>
            <a:r>
              <a:rPr lang="hu-HU" b="1" dirty="0" err="1"/>
              <a:t>transmission</a:t>
            </a:r>
            <a:r>
              <a:rPr lang="hu-HU" dirty="0"/>
              <a:t> </a:t>
            </a:r>
            <a:r>
              <a:rPr lang="hu-HU" dirty="0" err="1"/>
              <a:t>delay</a:t>
            </a:r>
            <a:endParaRPr lang="hu-HU" dirty="0"/>
          </a:p>
          <a:p>
            <a:pPr marL="0" indent="0">
              <a:buNone/>
            </a:pPr>
            <a:r>
              <a:rPr lang="hu-HU" dirty="0"/>
              <a:t>    +	</a:t>
            </a:r>
            <a:r>
              <a:rPr lang="hu-HU" b="1" dirty="0" err="1"/>
              <a:t>propagation</a:t>
            </a:r>
            <a:r>
              <a:rPr lang="hu-HU" dirty="0"/>
              <a:t> </a:t>
            </a:r>
            <a:r>
              <a:rPr lang="hu-HU" dirty="0" err="1"/>
              <a:t>delay</a:t>
            </a:r>
            <a:endParaRPr lang="hu-HU" dirty="0"/>
          </a:p>
          <a:p>
            <a:pPr marL="0" indent="0">
              <a:buNone/>
            </a:pPr>
            <a:r>
              <a:rPr lang="hu-HU" strike="sngStrike" dirty="0"/>
              <a:t>    +	</a:t>
            </a:r>
            <a:r>
              <a:rPr lang="hu-HU" b="1" strike="sngStrike" dirty="0" err="1"/>
              <a:t>processing</a:t>
            </a:r>
            <a:r>
              <a:rPr lang="hu-HU" strike="sngStrike" dirty="0"/>
              <a:t> </a:t>
            </a:r>
            <a:r>
              <a:rPr lang="hu-HU" strike="sngStrike" dirty="0" err="1"/>
              <a:t>delay</a:t>
            </a:r>
            <a:endParaRPr lang="hu-HU" strike="sngStrike" dirty="0"/>
          </a:p>
          <a:p>
            <a:pPr marL="0" indent="0">
              <a:buNone/>
            </a:pPr>
            <a:r>
              <a:rPr lang="hu-HU" dirty="0"/>
              <a:t>    +	</a:t>
            </a:r>
            <a:r>
              <a:rPr lang="hu-HU" b="1" dirty="0" err="1"/>
              <a:t>queueing</a:t>
            </a:r>
            <a:r>
              <a:rPr lang="hu-HU" dirty="0"/>
              <a:t> </a:t>
            </a:r>
            <a:r>
              <a:rPr lang="hu-HU" dirty="0" err="1"/>
              <a:t>delay</a:t>
            </a:r>
            <a:endParaRPr lang="hu-HU" dirty="0"/>
          </a:p>
          <a:p>
            <a:pPr marL="0" indent="0">
              <a:buNone/>
            </a:pPr>
            <a:endParaRPr lang="hu-HU" dirty="0"/>
          </a:p>
          <a:p>
            <a:pPr marL="0" indent="0">
              <a:buNone/>
            </a:pPr>
            <a:r>
              <a:rPr lang="hu-HU" dirty="0"/>
              <a:t>    =	</a:t>
            </a:r>
            <a:r>
              <a:rPr lang="hu-HU" b="1" dirty="0" err="1"/>
              <a:t>total</a:t>
            </a:r>
            <a:r>
              <a:rPr lang="hu-HU" dirty="0"/>
              <a:t> </a:t>
            </a:r>
            <a:r>
              <a:rPr lang="hu-HU" dirty="0" err="1"/>
              <a:t>delay</a:t>
            </a:r>
            <a:endParaRPr lang="hu-HU" dirty="0"/>
          </a:p>
        </p:txBody>
      </p:sp>
      <p:sp>
        <p:nvSpPr>
          <p:cNvPr id="3" name="Cím 2">
            <a:extLst>
              <a:ext uri="{FF2B5EF4-FFF2-40B4-BE49-F238E27FC236}">
                <a16:creationId xmlns:a16="http://schemas.microsoft.com/office/drawing/2014/main" id="{28388982-7477-4594-B5A1-CF8FD0839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hu-HU" dirty="0" err="1"/>
              <a:t>Recap</a:t>
            </a:r>
            <a:r>
              <a:rPr lang="hu-HU" dirty="0"/>
              <a:t>: </a:t>
            </a:r>
            <a:br>
              <a:rPr lang="hu-HU" dirty="0"/>
            </a:br>
            <a:r>
              <a:rPr lang="en-US" dirty="0"/>
              <a:t>Each packet suffers from several types of delays</a:t>
            </a:r>
            <a:br>
              <a:rPr lang="en-US" dirty="0"/>
            </a:br>
            <a:r>
              <a:rPr lang="en-US" dirty="0"/>
              <a:t>at </a:t>
            </a:r>
            <a:r>
              <a:rPr lang="en-US" i="1" dirty="0"/>
              <a:t>each node </a:t>
            </a:r>
            <a:r>
              <a:rPr lang="en-US" dirty="0"/>
              <a:t>along the path</a:t>
            </a:r>
            <a:endParaRPr lang="hu-HU" dirty="0"/>
          </a:p>
        </p:txBody>
      </p:sp>
      <p:cxnSp>
        <p:nvCxnSpPr>
          <p:cNvPr id="5" name="Egyenes összekötő 4">
            <a:extLst>
              <a:ext uri="{FF2B5EF4-FFF2-40B4-BE49-F238E27FC236}">
                <a16:creationId xmlns:a16="http://schemas.microsoft.com/office/drawing/2014/main" id="{105D76F5-6331-4BA9-AA6C-9D079B9823D7}"/>
              </a:ext>
            </a:extLst>
          </p:cNvPr>
          <p:cNvCxnSpPr>
            <a:cxnSpLocks/>
          </p:cNvCxnSpPr>
          <p:nvPr/>
        </p:nvCxnSpPr>
        <p:spPr>
          <a:xfrm>
            <a:off x="628650" y="3299286"/>
            <a:ext cx="287655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zövegdoboz 8">
            <a:extLst>
              <a:ext uri="{FF2B5EF4-FFF2-40B4-BE49-F238E27FC236}">
                <a16:creationId xmlns:a16="http://schemas.microsoft.com/office/drawing/2014/main" id="{24DAC053-BEAF-4702-9183-F3851657F9C3}"/>
              </a:ext>
            </a:extLst>
          </p:cNvPr>
          <p:cNvSpPr txBox="1"/>
          <p:nvPr/>
        </p:nvSpPr>
        <p:spPr>
          <a:xfrm>
            <a:off x="3505200" y="2404643"/>
            <a:ext cx="278130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135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tend</a:t>
            </a:r>
            <a:r>
              <a:rPr kumimoji="0" lang="hu-HU" sz="135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hu-HU" sz="135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to</a:t>
            </a:r>
            <a:r>
              <a:rPr kumimoji="0" lang="hu-HU" sz="135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be </a:t>
            </a:r>
            <a:r>
              <a:rPr kumimoji="0" lang="hu-HU" sz="135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tiny</a:t>
            </a:r>
            <a:endParaRPr kumimoji="0" lang="hu-HU" sz="135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424238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rtalom helye 1">
            <a:extLst>
              <a:ext uri="{FF2B5EF4-FFF2-40B4-BE49-F238E27FC236}">
                <a16:creationId xmlns:a16="http://schemas.microsoft.com/office/drawing/2014/main" id="{CFA7DE6A-2AD7-4D93-BA3D-15E701E632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hu-HU" dirty="0"/>
          </a:p>
          <a:p>
            <a:pPr marL="0" indent="0">
              <a:buNone/>
            </a:pPr>
            <a:r>
              <a:rPr lang="hu-HU" dirty="0"/>
              <a:t>					         </a:t>
            </a:r>
            <a:r>
              <a:rPr lang="hu-HU" dirty="0" err="1"/>
              <a:t>data</a:t>
            </a:r>
            <a:r>
              <a:rPr lang="hu-HU" dirty="0"/>
              <a:t> </a:t>
            </a:r>
            <a:r>
              <a:rPr lang="hu-HU" dirty="0" err="1"/>
              <a:t>size</a:t>
            </a:r>
            <a:r>
              <a:rPr lang="hu-HU" dirty="0"/>
              <a:t>		</a:t>
            </a:r>
            <a:r>
              <a:rPr lang="hu-HU" dirty="0">
                <a:solidFill>
                  <a:srgbClr val="FF0000"/>
                </a:solidFill>
              </a:rPr>
              <a:t>[#</a:t>
            </a:r>
            <a:r>
              <a:rPr lang="hu-HU" dirty="0" err="1">
                <a:solidFill>
                  <a:srgbClr val="FF0000"/>
                </a:solidFill>
              </a:rPr>
              <a:t>bits</a:t>
            </a:r>
            <a:r>
              <a:rPr lang="hu-HU" dirty="0">
                <a:solidFill>
                  <a:srgbClr val="FF0000"/>
                </a:solidFill>
              </a:rPr>
              <a:t>]</a:t>
            </a:r>
          </a:p>
          <a:p>
            <a:pPr marL="0" indent="0">
              <a:buNone/>
            </a:pPr>
            <a:r>
              <a:rPr lang="hu-HU" dirty="0" err="1"/>
              <a:t>Average</a:t>
            </a:r>
            <a:r>
              <a:rPr lang="hu-HU" dirty="0"/>
              <a:t> </a:t>
            </a:r>
            <a:r>
              <a:rPr lang="hu-HU" dirty="0" err="1"/>
              <a:t>throughput</a:t>
            </a:r>
            <a:r>
              <a:rPr lang="hu-HU" dirty="0"/>
              <a:t>	=	</a:t>
            </a:r>
            <a:r>
              <a:rPr lang="hu-HU" strike="sngStrike" dirty="0"/>
              <a:t>			</a:t>
            </a:r>
            <a:endParaRPr lang="hu-HU" dirty="0"/>
          </a:p>
          <a:p>
            <a:pPr marL="0" indent="0">
              <a:buNone/>
            </a:pPr>
            <a:r>
              <a:rPr lang="hu-HU" dirty="0"/>
              <a:t>[#</a:t>
            </a:r>
            <a:r>
              <a:rPr lang="hu-HU" dirty="0" err="1"/>
              <a:t>bits</a:t>
            </a:r>
            <a:r>
              <a:rPr lang="hu-HU" dirty="0"/>
              <a:t>/sec]				      </a:t>
            </a:r>
            <a:r>
              <a:rPr lang="hu-HU" dirty="0" err="1"/>
              <a:t>transfer</a:t>
            </a:r>
            <a:r>
              <a:rPr lang="hu-HU" dirty="0"/>
              <a:t> </a:t>
            </a:r>
            <a:r>
              <a:rPr lang="hu-HU" dirty="0" err="1"/>
              <a:t>time</a:t>
            </a:r>
            <a:r>
              <a:rPr lang="hu-HU" dirty="0"/>
              <a:t>		</a:t>
            </a:r>
            <a:r>
              <a:rPr lang="hu-HU" dirty="0">
                <a:solidFill>
                  <a:srgbClr val="FF0000"/>
                </a:solidFill>
              </a:rPr>
              <a:t>[sec]</a:t>
            </a:r>
          </a:p>
        </p:txBody>
      </p:sp>
      <p:sp>
        <p:nvSpPr>
          <p:cNvPr id="3" name="Cím 2">
            <a:extLst>
              <a:ext uri="{FF2B5EF4-FFF2-40B4-BE49-F238E27FC236}">
                <a16:creationId xmlns:a16="http://schemas.microsoft.com/office/drawing/2014/main" id="{FD03D628-F0F3-424A-8778-3CE43C58E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throughput is the instantaneous rate </a:t>
            </a:r>
            <a:br>
              <a:rPr lang="hu-HU" dirty="0"/>
            </a:br>
            <a:r>
              <a:rPr lang="en-US" dirty="0"/>
              <a:t>at which</a:t>
            </a:r>
            <a:r>
              <a:rPr lang="hu-HU" dirty="0"/>
              <a:t> a </a:t>
            </a:r>
            <a:r>
              <a:rPr lang="hu-HU" dirty="0" err="1"/>
              <a:t>host</a:t>
            </a:r>
            <a:r>
              <a:rPr lang="hu-HU" dirty="0"/>
              <a:t> </a:t>
            </a:r>
            <a:r>
              <a:rPr lang="hu-HU" dirty="0" err="1"/>
              <a:t>receives</a:t>
            </a:r>
            <a:r>
              <a:rPr lang="hu-HU" dirty="0"/>
              <a:t> </a:t>
            </a:r>
            <a:r>
              <a:rPr lang="hu-HU" dirty="0" err="1"/>
              <a:t>data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3448879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ím 2">
            <a:extLst>
              <a:ext uri="{FF2B5EF4-FFF2-40B4-BE49-F238E27FC236}">
                <a16:creationId xmlns:a16="http://schemas.microsoft.com/office/drawing/2014/main" id="{266B4DFC-C152-48B8-BFE3-B895A6889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To compute throughput, one has to consider the</a:t>
            </a:r>
            <a:br>
              <a:rPr lang="en-US" dirty="0"/>
            </a:br>
            <a:r>
              <a:rPr lang="hu-HU" dirty="0" err="1"/>
              <a:t>bottleneck</a:t>
            </a:r>
            <a:r>
              <a:rPr lang="hu-HU" dirty="0"/>
              <a:t> link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9638E654-D26F-4F07-B31F-2F8C057284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5214" y="2214211"/>
            <a:ext cx="3613573" cy="242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8194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ím 2">
            <a:extLst>
              <a:ext uri="{FF2B5EF4-FFF2-40B4-BE49-F238E27FC236}">
                <a16:creationId xmlns:a16="http://schemas.microsoft.com/office/drawing/2014/main" id="{B591F82D-C633-4AB0-8F97-2FFE1B182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To compute throughput, one has to consider the</a:t>
            </a:r>
            <a:br>
              <a:rPr lang="en-US" dirty="0"/>
            </a:br>
            <a:r>
              <a:rPr lang="en-US" dirty="0"/>
              <a:t>bottleneck link… </a:t>
            </a:r>
            <a:r>
              <a:rPr lang="en-US" dirty="0">
                <a:solidFill>
                  <a:srgbClr val="FF0000"/>
                </a:solidFill>
              </a:rPr>
              <a:t>and the intervening traffic</a:t>
            </a:r>
            <a:endParaRPr lang="hu-HU" dirty="0">
              <a:solidFill>
                <a:srgbClr val="FF0000"/>
              </a:solidFill>
            </a:endParaRP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7AF86DAA-5776-4BE9-9DE4-F4B8D875E5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3359" y="2255344"/>
            <a:ext cx="4117283" cy="2347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4067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A6CD340-C7DA-494D-B54E-601ABF52A4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As technology improves, throughput increase &amp;</a:t>
            </a:r>
            <a:br>
              <a:rPr lang="en-US" sz="2400" b="1" dirty="0">
                <a:solidFill>
                  <a:srgbClr val="FF0000"/>
                </a:solidFill>
              </a:rPr>
            </a:br>
            <a:r>
              <a:rPr lang="en-US" sz="2400" b="1" dirty="0">
                <a:solidFill>
                  <a:srgbClr val="FF0000"/>
                </a:solidFill>
              </a:rPr>
              <a:t>delays are getting lower except for propagation</a:t>
            </a:r>
            <a:br>
              <a:rPr lang="en-US" sz="2400" dirty="0"/>
            </a:br>
            <a:r>
              <a:rPr lang="hu-HU" sz="2400" dirty="0"/>
              <a:t>(</a:t>
            </a:r>
            <a:r>
              <a:rPr lang="hu-HU" sz="2400" dirty="0" err="1"/>
              <a:t>speed</a:t>
            </a:r>
            <a:r>
              <a:rPr lang="hu-HU" sz="2400" dirty="0"/>
              <a:t> of </a:t>
            </a:r>
            <a:r>
              <a:rPr lang="hu-HU" sz="2400" dirty="0" err="1"/>
              <a:t>light</a:t>
            </a:r>
            <a:r>
              <a:rPr lang="hu-HU" sz="2400" dirty="0"/>
              <a:t>)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7119A92F-22DF-4D0C-B63E-0BAD71A237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9249887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rtalom helye 1">
            <a:extLst>
              <a:ext uri="{FF2B5EF4-FFF2-40B4-BE49-F238E27FC236}">
                <a16:creationId xmlns:a16="http://schemas.microsoft.com/office/drawing/2014/main" id="{F7212A4F-BA34-4170-AF3F-E9CEB79D0E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5191126"/>
            <a:ext cx="7886700" cy="298847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hu-HU" dirty="0">
                <a:solidFill>
                  <a:srgbClr val="FFC000"/>
                </a:solidFill>
              </a:rPr>
              <a:t>*</a:t>
            </a:r>
            <a:r>
              <a:rPr lang="hu-HU" dirty="0">
                <a:solidFill>
                  <a:schemeClr val="bg1">
                    <a:lumMod val="50000"/>
                  </a:schemeClr>
                </a:solidFill>
              </a:rPr>
              <a:t> http://wwwnui.akamai.com/gnet/globe/index.html</a:t>
            </a:r>
          </a:p>
        </p:txBody>
      </p:sp>
      <p:sp>
        <p:nvSpPr>
          <p:cNvPr id="3" name="Cím 2">
            <a:extLst>
              <a:ext uri="{FF2B5EF4-FFF2-40B4-BE49-F238E27FC236}">
                <a16:creationId xmlns:a16="http://schemas.microsoft.com/office/drawing/2014/main" id="{98D68C83-5653-4FF9-8CFE-38634B683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hu-HU" sz="2400" dirty="0" err="1"/>
              <a:t>Because</a:t>
            </a:r>
            <a:r>
              <a:rPr lang="hu-HU" sz="2400" dirty="0"/>
              <a:t> of </a:t>
            </a:r>
            <a:r>
              <a:rPr lang="hu-HU" sz="2400" dirty="0" err="1"/>
              <a:t>propagation</a:t>
            </a:r>
            <a:r>
              <a:rPr lang="hu-HU" sz="2400" dirty="0"/>
              <a:t> </a:t>
            </a:r>
            <a:r>
              <a:rPr lang="hu-HU" sz="2400" dirty="0" err="1"/>
              <a:t>delays</a:t>
            </a:r>
            <a:r>
              <a:rPr lang="hu-HU" sz="2400" dirty="0"/>
              <a:t>,</a:t>
            </a:r>
            <a:br>
              <a:rPr lang="hu-HU" sz="2400" dirty="0"/>
            </a:br>
            <a:r>
              <a:rPr lang="en-US" sz="2400" dirty="0"/>
              <a:t>Content Delivery Networks move content closer to you</a:t>
            </a:r>
            <a:endParaRPr lang="hu-HU" sz="2400" dirty="0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1CDE6A3B-C1C4-40FF-A97D-97CEF3A251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1790700"/>
            <a:ext cx="4920457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470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Fizikai réteg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283B9EA5-CE9A-4950-A80C-5ADF06B45BB8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3138985" y="1600200"/>
            <a:ext cx="5852614" cy="5105400"/>
          </a:xfrm>
        </p:spPr>
        <p:txBody>
          <a:bodyPr anchor="ctr">
            <a:normAutofit fontScale="92500" lnSpcReduction="20000"/>
          </a:bodyPr>
          <a:lstStyle/>
          <a:p>
            <a:r>
              <a:rPr lang="hu-HU" dirty="0"/>
              <a:t>Szolgáltatás</a:t>
            </a:r>
            <a:endParaRPr lang="en-US" dirty="0"/>
          </a:p>
          <a:p>
            <a:pPr lvl="1"/>
            <a:r>
              <a:rPr lang="hu-HU" dirty="0"/>
              <a:t>Információt visz át két fizikailag összekötött eszköz között</a:t>
            </a:r>
          </a:p>
          <a:p>
            <a:pPr lvl="1"/>
            <a:r>
              <a:rPr lang="en-US" dirty="0" err="1"/>
              <a:t>definiálja</a:t>
            </a:r>
            <a:r>
              <a:rPr lang="en-US" dirty="0"/>
              <a:t> </a:t>
            </a:r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dirty="0" err="1"/>
              <a:t>eszköz</a:t>
            </a:r>
            <a:r>
              <a:rPr lang="en-US" dirty="0"/>
              <a:t> </a:t>
            </a:r>
            <a:r>
              <a:rPr lang="en-US" dirty="0" err="1"/>
              <a:t>és</a:t>
            </a:r>
            <a:r>
              <a:rPr lang="en-US" dirty="0"/>
              <a:t> a </a:t>
            </a:r>
            <a:r>
              <a:rPr lang="en-US" dirty="0" err="1"/>
              <a:t>fizikai</a:t>
            </a:r>
            <a:r>
              <a:rPr lang="en-US" dirty="0"/>
              <a:t> </a:t>
            </a:r>
            <a:r>
              <a:rPr lang="en-US" dirty="0" err="1"/>
              <a:t>átviteli</a:t>
            </a:r>
            <a:r>
              <a:rPr lang="en-US" dirty="0"/>
              <a:t> </a:t>
            </a:r>
            <a:r>
              <a:rPr lang="en-US" dirty="0" err="1"/>
              <a:t>közeg</a:t>
            </a:r>
            <a:r>
              <a:rPr lang="en-US" dirty="0"/>
              <a:t> </a:t>
            </a:r>
            <a:r>
              <a:rPr lang="en-US" dirty="0" err="1"/>
              <a:t>kapcsolatát</a:t>
            </a:r>
            <a:endParaRPr lang="en-US" dirty="0"/>
          </a:p>
          <a:p>
            <a:r>
              <a:rPr lang="hu-HU" dirty="0"/>
              <a:t>Interfész</a:t>
            </a:r>
            <a:endParaRPr lang="en-US" dirty="0"/>
          </a:p>
          <a:p>
            <a:pPr lvl="1"/>
            <a:r>
              <a:rPr lang="hu-HU" dirty="0"/>
              <a:t>Specifikálja egy bit átvitelét</a:t>
            </a:r>
            <a:endParaRPr lang="en-US" dirty="0">
              <a:solidFill>
                <a:schemeClr val="accent1"/>
              </a:solidFill>
            </a:endParaRPr>
          </a:p>
          <a:p>
            <a:r>
              <a:rPr lang="hu-HU" dirty="0"/>
              <a:t>Protokoll</a:t>
            </a:r>
            <a:endParaRPr lang="en-US" dirty="0"/>
          </a:p>
          <a:p>
            <a:pPr lvl="1"/>
            <a:r>
              <a:rPr lang="hu-HU" dirty="0"/>
              <a:t>Egy bit kódolásának sémája</a:t>
            </a:r>
            <a:endParaRPr lang="en-US" dirty="0"/>
          </a:p>
          <a:p>
            <a:pPr lvl="1"/>
            <a:r>
              <a:rPr lang="hu-HU" dirty="0"/>
              <a:t>Feszültség szintek</a:t>
            </a:r>
            <a:endParaRPr lang="en-US" dirty="0"/>
          </a:p>
          <a:p>
            <a:pPr lvl="1"/>
            <a:r>
              <a:rPr lang="hu-HU" dirty="0"/>
              <a:t>Jelek időzítése</a:t>
            </a:r>
            <a:endParaRPr lang="en-US" dirty="0"/>
          </a:p>
          <a:p>
            <a:r>
              <a:rPr lang="hu-HU" dirty="0"/>
              <a:t>Példák</a:t>
            </a:r>
            <a:r>
              <a:rPr lang="en-US" dirty="0"/>
              <a:t>: </a:t>
            </a:r>
            <a:r>
              <a:rPr lang="hu-HU" dirty="0"/>
              <a:t>koaxiális kábel</a:t>
            </a:r>
            <a:r>
              <a:rPr lang="en-US" dirty="0"/>
              <a:t>, </a:t>
            </a:r>
            <a:r>
              <a:rPr lang="hu-HU" dirty="0"/>
              <a:t>optikai kábel</a:t>
            </a:r>
            <a:r>
              <a:rPr lang="en-US" dirty="0"/>
              <a:t>, </a:t>
            </a:r>
            <a:r>
              <a:rPr lang="hu-HU" dirty="0"/>
              <a:t>rádió frekvenciás adó</a:t>
            </a:r>
            <a:endParaRPr lang="en-US" dirty="0"/>
          </a:p>
        </p:txBody>
      </p:sp>
      <p:sp>
        <p:nvSpPr>
          <p:cNvPr id="19" name="Left Brace 18"/>
          <p:cNvSpPr/>
          <p:nvPr/>
        </p:nvSpPr>
        <p:spPr>
          <a:xfrm>
            <a:off x="2579425" y="1842448"/>
            <a:ext cx="559559" cy="4653886"/>
          </a:xfrm>
          <a:prstGeom prst="leftBrace">
            <a:avLst>
              <a:gd name="adj1" fmla="val 8333"/>
              <a:gd name="adj2" fmla="val 86194"/>
            </a:avLst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4"/>
          <p:cNvSpPr/>
          <p:nvPr/>
        </p:nvSpPr>
        <p:spPr>
          <a:xfrm>
            <a:off x="184492" y="2088136"/>
            <a:ext cx="2258720" cy="573177"/>
          </a:xfrm>
          <a:prstGeom prst="rect">
            <a:avLst/>
          </a:prstGeom>
          <a:solidFill>
            <a:srgbClr val="7030A0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Content Placeholder 2"/>
          <p:cNvSpPr txBox="1">
            <a:spLocks/>
          </p:cNvSpPr>
          <p:nvPr/>
        </p:nvSpPr>
        <p:spPr>
          <a:xfrm>
            <a:off x="157070" y="2088136"/>
            <a:ext cx="2231550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925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hu-HU" sz="3200" dirty="0">
                <a:solidFill>
                  <a:schemeClr val="bg1"/>
                </a:solidFill>
              </a:rPr>
              <a:t>Alkalmazási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2" name="Rectangle 6"/>
          <p:cNvSpPr/>
          <p:nvPr/>
        </p:nvSpPr>
        <p:spPr>
          <a:xfrm>
            <a:off x="173252" y="2663624"/>
            <a:ext cx="2269960" cy="573177"/>
          </a:xfrm>
          <a:prstGeom prst="rect">
            <a:avLst/>
          </a:prstGeom>
          <a:solidFill>
            <a:srgbClr val="002060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ontent Placeholder 2"/>
          <p:cNvSpPr txBox="1">
            <a:spLocks/>
          </p:cNvSpPr>
          <p:nvPr/>
        </p:nvSpPr>
        <p:spPr>
          <a:xfrm>
            <a:off x="145694" y="2663624"/>
            <a:ext cx="2242654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85000"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hu-HU" sz="3200" dirty="0">
                <a:solidFill>
                  <a:schemeClr val="bg1"/>
                </a:solidFill>
              </a:rPr>
              <a:t>Megjelenítési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4" name="Rectangle 8"/>
          <p:cNvSpPr/>
          <p:nvPr/>
        </p:nvSpPr>
        <p:spPr>
          <a:xfrm>
            <a:off x="173383" y="3236801"/>
            <a:ext cx="2269960" cy="573177"/>
          </a:xfrm>
          <a:prstGeom prst="rect">
            <a:avLst/>
          </a:prstGeom>
          <a:solidFill>
            <a:srgbClr val="0070C0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ontent Placeholder 2"/>
          <p:cNvSpPr txBox="1">
            <a:spLocks/>
          </p:cNvSpPr>
          <p:nvPr/>
        </p:nvSpPr>
        <p:spPr>
          <a:xfrm>
            <a:off x="145825" y="3236801"/>
            <a:ext cx="2242654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925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hu-HU" sz="3200" dirty="0">
                <a:solidFill>
                  <a:schemeClr val="bg1"/>
                </a:solidFill>
              </a:rPr>
              <a:t>Munkamenet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6" name="Rectangle 10"/>
          <p:cNvSpPr/>
          <p:nvPr/>
        </p:nvSpPr>
        <p:spPr>
          <a:xfrm>
            <a:off x="173383" y="3809978"/>
            <a:ext cx="2269960" cy="573177"/>
          </a:xfrm>
          <a:prstGeom prst="rect">
            <a:avLst/>
          </a:prstGeom>
          <a:solidFill>
            <a:srgbClr val="00B050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Content Placeholder 2"/>
          <p:cNvSpPr txBox="1">
            <a:spLocks/>
          </p:cNvSpPr>
          <p:nvPr/>
        </p:nvSpPr>
        <p:spPr>
          <a:xfrm>
            <a:off x="145825" y="3809978"/>
            <a:ext cx="2242654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hu-HU" sz="3200" dirty="0">
                <a:solidFill>
                  <a:schemeClr val="bg1"/>
                </a:solidFill>
              </a:rPr>
              <a:t>Szállítói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8" name="Rectangle 12"/>
          <p:cNvSpPr/>
          <p:nvPr/>
        </p:nvSpPr>
        <p:spPr>
          <a:xfrm>
            <a:off x="173383" y="4383155"/>
            <a:ext cx="2269960" cy="573177"/>
          </a:xfrm>
          <a:prstGeom prst="rect">
            <a:avLst/>
          </a:prstGeom>
          <a:solidFill>
            <a:srgbClr val="92D050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ontent Placeholder 2"/>
          <p:cNvSpPr txBox="1">
            <a:spLocks/>
          </p:cNvSpPr>
          <p:nvPr/>
        </p:nvSpPr>
        <p:spPr>
          <a:xfrm>
            <a:off x="145825" y="4383155"/>
            <a:ext cx="2242654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hu-HU" sz="3200" dirty="0">
                <a:solidFill>
                  <a:schemeClr val="bg1"/>
                </a:solidFill>
              </a:rPr>
              <a:t>Hálózati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30" name="Rectangle 14"/>
          <p:cNvSpPr/>
          <p:nvPr/>
        </p:nvSpPr>
        <p:spPr>
          <a:xfrm>
            <a:off x="173383" y="4960889"/>
            <a:ext cx="2269960" cy="573177"/>
          </a:xfrm>
          <a:prstGeom prst="rect">
            <a:avLst/>
          </a:prstGeom>
          <a:solidFill>
            <a:schemeClr val="accent3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ontent Placeholder 2"/>
          <p:cNvSpPr txBox="1">
            <a:spLocks/>
          </p:cNvSpPr>
          <p:nvPr/>
        </p:nvSpPr>
        <p:spPr>
          <a:xfrm>
            <a:off x="145825" y="4960889"/>
            <a:ext cx="2242654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77500" lnSpcReduction="2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hu-HU" sz="3200" dirty="0">
                <a:solidFill>
                  <a:schemeClr val="bg1"/>
                </a:solidFill>
              </a:rPr>
              <a:t>Adatkapcsolati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32" name="Rectangle 16"/>
          <p:cNvSpPr/>
          <p:nvPr/>
        </p:nvSpPr>
        <p:spPr>
          <a:xfrm>
            <a:off x="173514" y="5534066"/>
            <a:ext cx="2269960" cy="573177"/>
          </a:xfrm>
          <a:prstGeom prst="rect">
            <a:avLst/>
          </a:prstGeom>
          <a:solidFill>
            <a:srgbClr val="FF0000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Content Placeholder 2"/>
          <p:cNvSpPr txBox="1">
            <a:spLocks/>
          </p:cNvSpPr>
          <p:nvPr/>
        </p:nvSpPr>
        <p:spPr>
          <a:xfrm>
            <a:off x="145956" y="5534066"/>
            <a:ext cx="2242654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hu-HU" sz="3200" dirty="0">
                <a:solidFill>
                  <a:schemeClr val="bg1"/>
                </a:solidFill>
              </a:rPr>
              <a:t>Fizikai</a:t>
            </a:r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33699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zöveg helye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hu-HU" sz="4400" dirty="0"/>
              <a:t>Alapfogalmak</a:t>
            </a:r>
            <a:endParaRPr lang="en-US" sz="4400" dirty="0"/>
          </a:p>
        </p:txBody>
      </p:sp>
      <p:sp>
        <p:nvSpPr>
          <p:cNvPr id="3" name="Cím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83B9EA5-CE9A-4950-A80C-5ADF06B45BB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008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Kihívások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283B9EA5-CE9A-4950-A80C-5ADF06B45BB8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152400" y="1600200"/>
            <a:ext cx="8991600" cy="5105400"/>
          </a:xfrm>
        </p:spPr>
        <p:txBody>
          <a:bodyPr>
            <a:normAutofit/>
          </a:bodyPr>
          <a:lstStyle/>
          <a:p>
            <a:r>
              <a:rPr lang="hu-HU" sz="3200" dirty="0"/>
              <a:t>Digitális számítógépek</a:t>
            </a:r>
            <a:endParaRPr lang="en-US" sz="3200" dirty="0"/>
          </a:p>
          <a:p>
            <a:pPr lvl="1"/>
            <a:r>
              <a:rPr lang="hu-HU" dirty="0"/>
              <a:t>Nullák és egyesek</a:t>
            </a:r>
            <a:endParaRPr lang="en-US" dirty="0"/>
          </a:p>
          <a:p>
            <a:r>
              <a:rPr lang="hu-HU" dirty="0"/>
              <a:t>Analóg világ</a:t>
            </a:r>
            <a:endParaRPr lang="en-US" dirty="0"/>
          </a:p>
          <a:p>
            <a:pPr lvl="1"/>
            <a:r>
              <a:rPr lang="hu-HU" dirty="0"/>
              <a:t>Amplitúdók és frekvenciák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1" y="3721099"/>
            <a:ext cx="2540000" cy="190254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6716" y="4807856"/>
            <a:ext cx="2539999" cy="1632857"/>
          </a:xfrm>
          <a:prstGeom prst="rect">
            <a:avLst/>
          </a:prstGeo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9500" y="4176486"/>
            <a:ext cx="2984500" cy="27178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74276" y="3677558"/>
            <a:ext cx="2874439" cy="1801585"/>
          </a:xfrm>
          <a:prstGeom prst="rect">
            <a:avLst/>
          </a:prstGeom>
        </p:spPr>
      </p:pic>
      <p:pic>
        <p:nvPicPr>
          <p:cNvPr id="10" name="Picture 2" descr="http://markun.cs.shinshu-u.ac.jp/learn/osi/e_zub-3-1.gif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9500" y="1609880"/>
            <a:ext cx="2804988" cy="1911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49053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Egyszerű adatátvitel</a:t>
            </a:r>
            <a:endParaRPr lang="en-US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1-es bit: feszültség vagy áramerősség</a:t>
            </a:r>
          </a:p>
          <a:p>
            <a:r>
              <a:rPr lang="hu-HU" dirty="0"/>
              <a:t>0-ás bit: nincs feszültség</a:t>
            </a:r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665" y="3068960"/>
            <a:ext cx="8241556" cy="30338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018484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 „b” karakter átvitele</a:t>
            </a:r>
            <a:endParaRPr lang="en-US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Egynél több bit szükséges a „b” karakter átviteléhez</a:t>
            </a:r>
          </a:p>
          <a:p>
            <a:r>
              <a:rPr lang="hu-HU" dirty="0"/>
              <a:t>A „b” ASCII kódja bináris formában: 01100010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2701554"/>
            <a:ext cx="5040635" cy="39293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Szövegdoboz 3"/>
          <p:cNvSpPr txBox="1"/>
          <p:nvPr/>
        </p:nvSpPr>
        <p:spPr>
          <a:xfrm rot="16200000">
            <a:off x="2119834" y="4481580"/>
            <a:ext cx="2736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b="1" dirty="0"/>
              <a:t>Feszültség</a:t>
            </a:r>
            <a:endParaRPr lang="en-US" b="1" dirty="0"/>
          </a:p>
        </p:txBody>
      </p:sp>
      <p:sp>
        <p:nvSpPr>
          <p:cNvPr id="5" name="Szövegdoboz 4"/>
          <p:cNvSpPr txBox="1"/>
          <p:nvPr/>
        </p:nvSpPr>
        <p:spPr>
          <a:xfrm>
            <a:off x="5112097" y="6516590"/>
            <a:ext cx="223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b="1" dirty="0"/>
              <a:t>Idő</a:t>
            </a:r>
            <a:endParaRPr lang="en-US" b="1" dirty="0"/>
          </a:p>
        </p:txBody>
      </p:sp>
      <p:cxnSp>
        <p:nvCxnSpPr>
          <p:cNvPr id="7" name="Egyenes összekötő nyíllal 6"/>
          <p:cNvCxnSpPr/>
          <p:nvPr/>
        </p:nvCxnSpPr>
        <p:spPr>
          <a:xfrm>
            <a:off x="2155371" y="5607538"/>
            <a:ext cx="2050869" cy="649571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zövegdoboz 7"/>
          <p:cNvSpPr txBox="1"/>
          <p:nvPr/>
        </p:nvSpPr>
        <p:spPr>
          <a:xfrm>
            <a:off x="548639" y="5184530"/>
            <a:ext cx="18549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dirty="0"/>
              <a:t>Nincs feszültség</a:t>
            </a:r>
            <a:endParaRPr lang="en-US" b="1" dirty="0"/>
          </a:p>
        </p:txBody>
      </p:sp>
      <p:sp>
        <p:nvSpPr>
          <p:cNvPr id="9" name="Szövegdoboz 8"/>
          <p:cNvSpPr txBox="1"/>
          <p:nvPr/>
        </p:nvSpPr>
        <p:spPr>
          <a:xfrm>
            <a:off x="1071154" y="2701554"/>
            <a:ext cx="2416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dirty="0"/>
              <a:t>Van feszültség</a:t>
            </a:r>
            <a:endParaRPr lang="en-US" b="1" dirty="0"/>
          </a:p>
        </p:txBody>
      </p:sp>
      <p:cxnSp>
        <p:nvCxnSpPr>
          <p:cNvPr id="12" name="Egyenes összekötő nyíllal 11"/>
          <p:cNvCxnSpPr/>
          <p:nvPr/>
        </p:nvCxnSpPr>
        <p:spPr>
          <a:xfrm>
            <a:off x="2268684" y="5343070"/>
            <a:ext cx="4197430" cy="822599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gyenes összekötő nyíllal 13"/>
          <p:cNvCxnSpPr/>
          <p:nvPr/>
        </p:nvCxnSpPr>
        <p:spPr>
          <a:xfrm>
            <a:off x="2682469" y="2886220"/>
            <a:ext cx="4893988" cy="618198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gyenes összekötő nyíllal 16"/>
          <p:cNvCxnSpPr>
            <a:stCxn id="9" idx="2"/>
          </p:cNvCxnSpPr>
          <p:nvPr/>
        </p:nvCxnSpPr>
        <p:spPr>
          <a:xfrm>
            <a:off x="2279570" y="3070886"/>
            <a:ext cx="2632064" cy="325457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70679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rtalom helye 1">
            <a:extLst>
              <a:ext uri="{FF2B5EF4-FFF2-40B4-BE49-F238E27FC236}">
                <a16:creationId xmlns:a16="http://schemas.microsoft.com/office/drawing/2014/main" id="{15E4FC1C-9C58-4C52-8D03-CC69A76EAA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hu-HU" dirty="0"/>
          </a:p>
          <a:p>
            <a:pPr marL="0" indent="0">
              <a:buNone/>
            </a:pPr>
            <a:r>
              <a:rPr lang="hu-HU" dirty="0"/>
              <a:t>	</a:t>
            </a:r>
            <a:r>
              <a:rPr lang="en-US" b="1" dirty="0">
                <a:solidFill>
                  <a:srgbClr val="FF0000"/>
                </a:solidFill>
              </a:rPr>
              <a:t>Queuing delay is the hardest to evaluate</a:t>
            </a:r>
          </a:p>
          <a:p>
            <a:pPr marL="0" indent="0">
              <a:buNone/>
            </a:pPr>
            <a:r>
              <a:rPr lang="hu-HU" dirty="0"/>
              <a:t>		</a:t>
            </a:r>
            <a:r>
              <a:rPr lang="en-US" dirty="0"/>
              <a:t>as it varies from packet to packet</a:t>
            </a:r>
            <a:endParaRPr lang="hu-HU" dirty="0"/>
          </a:p>
          <a:p>
            <a:endParaRPr lang="hu-HU" dirty="0"/>
          </a:p>
          <a:p>
            <a:pPr marL="0" indent="0">
              <a:buNone/>
            </a:pPr>
            <a:r>
              <a:rPr lang="hu-HU" b="1" dirty="0"/>
              <a:t>	</a:t>
            </a:r>
            <a:r>
              <a:rPr lang="en-US" b="1" dirty="0"/>
              <a:t>It is characterized with statistical measures</a:t>
            </a:r>
          </a:p>
          <a:p>
            <a:pPr marL="0" indent="0">
              <a:buNone/>
            </a:pPr>
            <a:r>
              <a:rPr lang="hu-HU" i="1" dirty="0"/>
              <a:t>		</a:t>
            </a:r>
            <a:r>
              <a:rPr lang="en-US" i="1" dirty="0"/>
              <a:t>e.g., </a:t>
            </a:r>
            <a:r>
              <a:rPr lang="en-US" dirty="0"/>
              <a:t>average delay &amp; variance, probability of exceeding </a:t>
            </a:r>
            <a:r>
              <a:rPr lang="en-US" i="1" dirty="0"/>
              <a:t>x</a:t>
            </a:r>
            <a:endParaRPr lang="hu-HU" dirty="0"/>
          </a:p>
        </p:txBody>
      </p:sp>
      <p:sp>
        <p:nvSpPr>
          <p:cNvPr id="3" name="Cím 2">
            <a:extLst>
              <a:ext uri="{FF2B5EF4-FFF2-40B4-BE49-F238E27FC236}">
                <a16:creationId xmlns:a16="http://schemas.microsoft.com/office/drawing/2014/main" id="{E84CE6DB-653A-4FC5-A8F4-3B4DE41CE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700" dirty="0"/>
              <a:t>The queuing delay is the amount of time a packet</a:t>
            </a:r>
            <a:br>
              <a:rPr lang="en-US" sz="2700" dirty="0"/>
            </a:br>
            <a:r>
              <a:rPr lang="en-US" sz="2700" b="1" dirty="0">
                <a:solidFill>
                  <a:srgbClr val="FF0000"/>
                </a:solidFill>
              </a:rPr>
              <a:t>waits</a:t>
            </a:r>
            <a:r>
              <a:rPr lang="en-US" sz="2700" dirty="0"/>
              <a:t> (in a buffer) to be transmitted on a link</a:t>
            </a:r>
            <a:endParaRPr lang="hu-HU" sz="2700" dirty="0"/>
          </a:p>
        </p:txBody>
      </p:sp>
    </p:spTree>
    <p:extLst>
      <p:ext uri="{BB962C8B-B14F-4D97-AF65-F5344CB8AC3E}">
        <p14:creationId xmlns:p14="http://schemas.microsoft.com/office/powerpoint/2010/main" val="17997823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4791" y="2701554"/>
            <a:ext cx="5329857" cy="3929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 „b” karakter átvitele</a:t>
            </a:r>
            <a:endParaRPr lang="en-US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Túl rossz vétel</a:t>
            </a:r>
            <a:endParaRPr lang="en-US" dirty="0"/>
          </a:p>
        </p:txBody>
      </p:sp>
      <p:sp>
        <p:nvSpPr>
          <p:cNvPr id="4" name="Szövegdoboz 3"/>
          <p:cNvSpPr txBox="1"/>
          <p:nvPr/>
        </p:nvSpPr>
        <p:spPr>
          <a:xfrm rot="16200000">
            <a:off x="2119834" y="4481580"/>
            <a:ext cx="2736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b="1" dirty="0"/>
              <a:t>Feszültség</a:t>
            </a:r>
            <a:endParaRPr lang="en-US" b="1" dirty="0"/>
          </a:p>
        </p:txBody>
      </p:sp>
      <p:sp>
        <p:nvSpPr>
          <p:cNvPr id="5" name="Szövegdoboz 4"/>
          <p:cNvSpPr txBox="1"/>
          <p:nvPr/>
        </p:nvSpPr>
        <p:spPr>
          <a:xfrm>
            <a:off x="5112097" y="6516590"/>
            <a:ext cx="223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b="1" dirty="0"/>
              <a:t>Idő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0129461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Elméleti alapok – </a:t>
            </a:r>
            <a:r>
              <a:rPr lang="hu-HU" sz="4400" dirty="0"/>
              <a:t>adatátvitel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95944" y="1832671"/>
                <a:ext cx="6257108" cy="460731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hu-HU" sz="2200" dirty="0"/>
                  <a:t>Adatátvitel vezeték esetén valamilyen fizikai jellemző változtatásával lehetséges (pl.: feszültség, áramerősség)</a:t>
                </a:r>
              </a:p>
              <a:p>
                <a:pPr lvl="1"/>
                <a:r>
                  <a:rPr lang="hu-HU" sz="2200" dirty="0"/>
                  <a:t>a viselkedést </a:t>
                </a:r>
                <a:r>
                  <a:rPr lang="hu-HU" sz="2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f(t)</a:t>
                </a:r>
                <a:r>
                  <a:rPr lang="hu-HU" sz="2200" dirty="0"/>
                  <a:t> függvénnyel jellemezhetjük </a:t>
                </a:r>
              </a:p>
              <a:p>
                <a:r>
                  <a:rPr lang="hu-HU" sz="2500" b="0" dirty="0"/>
                  <a:t>Bármely </a:t>
                </a:r>
                <a:r>
                  <a:rPr lang="hu-HU" sz="2500" b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T</a:t>
                </a:r>
                <a:r>
                  <a:rPr lang="hu-HU" sz="2500" b="0" i="1" dirty="0"/>
                  <a:t> </a:t>
                </a:r>
                <a:r>
                  <a:rPr lang="hu-HU" sz="2500" b="0" dirty="0"/>
                  <a:t>periódusidejű </a:t>
                </a:r>
                <a:r>
                  <a:rPr lang="hu-HU" sz="2500" b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g(t)</a:t>
                </a:r>
                <a:r>
                  <a:rPr lang="hu-HU" sz="2500" b="0" dirty="0"/>
                  <a:t> periodikus függvény előáll a következő alakban:</a:t>
                </a:r>
              </a:p>
              <a:p>
                <a:pPr marL="201168" lvl="1" indent="0" algn="ctr">
                  <a:buNone/>
                </a:pPr>
                <a14:m>
                  <m:oMath xmlns:m="http://schemas.openxmlformats.org/officeDocument/2006/math">
                    <m:r>
                      <a:rPr lang="hu-HU" sz="1800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hu-HU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hu-HU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hu-HU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hu-HU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hu-HU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hu-HU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hu-HU" sz="18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hu-HU" sz="1800" b="0" i="1" smtClean="0">
                        <a:latin typeface="Cambria Math" panose="02040503050406030204" pitchFamily="18" charset="0"/>
                      </a:rPr>
                      <m:t>+</m:t>
                    </m:r>
                    <m:nary>
                      <m:naryPr>
                        <m:chr m:val="∑"/>
                        <m:ctrlPr>
                          <a:rPr lang="hu-HU" sz="18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hu-HU" sz="1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hu-HU" sz="18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hu-HU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b>
                          <m:sSubPr>
                            <m:ctrlPr>
                              <a:rPr lang="hu-HU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hu-HU" sz="18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hu-HU" sz="18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func>
                          <m:funcPr>
                            <m:ctrlPr>
                              <a:rPr lang="hu-HU" sz="18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hu-HU" sz="1800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hu-HU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hu-HU" sz="18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hu-HU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  <m:r>
                                  <a:rPr lang="hu-HU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𝑛𝑓𝑡</m:t>
                                </m:r>
                              </m:e>
                            </m:d>
                          </m:e>
                        </m:func>
                      </m:e>
                    </m:nary>
                    <m:r>
                      <a:rPr lang="hu-HU" sz="1800" b="0" i="1" smtClean="0">
                        <a:latin typeface="Cambria Math" panose="02040503050406030204" pitchFamily="18" charset="0"/>
                      </a:rPr>
                      <m:t>+</m:t>
                    </m:r>
                    <m:nary>
                      <m:naryPr>
                        <m:chr m:val="∑"/>
                        <m:ctrlPr>
                          <a:rPr lang="hu-HU" sz="18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hu-HU" sz="1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hu-HU" sz="18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hu-HU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b>
                          <m:sSubPr>
                            <m:ctrlPr>
                              <a:rPr lang="hu-HU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hu-HU" sz="18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hu-HU" sz="18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m:rPr>
                            <m:sty m:val="p"/>
                          </m:rPr>
                          <a:rPr lang="hu-HU" sz="18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  <m:r>
                          <a:rPr lang="hu-HU" sz="1800" b="0" i="1" smtClean="0">
                            <a:latin typeface="Cambria Math" panose="02040503050406030204" pitchFamily="18" charset="0"/>
                          </a:rPr>
                          <m:t>(2</m:t>
                        </m:r>
                        <m:r>
                          <a:rPr lang="hu-HU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hu-HU" sz="1800" b="0" i="1" smtClean="0">
                            <a:latin typeface="Cambria Math" panose="02040503050406030204" pitchFamily="18" charset="0"/>
                          </a:rPr>
                          <m:t>𝑛𝑓𝑡</m:t>
                        </m:r>
                        <m:r>
                          <a:rPr lang="hu-HU" sz="1800" b="0" i="1" smtClean="0">
                            <a:latin typeface="Cambria Math" panose="02040503050406030204" pitchFamily="18" charset="0"/>
                          </a:rPr>
                          <m:t>) </m:t>
                        </m:r>
                      </m:e>
                    </m:nary>
                  </m:oMath>
                </a14:m>
                <a:r>
                  <a:rPr lang="hu-HU" sz="1800" dirty="0"/>
                  <a:t>,</a:t>
                </a:r>
              </a:p>
              <a:p>
                <a:pPr marL="396000" lvl="1" indent="0">
                  <a:buNone/>
                </a:pPr>
                <a:r>
                  <a:rPr lang="hu-HU" sz="2200" dirty="0"/>
                  <a:t>ahol </a:t>
                </a:r>
                <a14:m>
                  <m:oMath xmlns:m="http://schemas.openxmlformats.org/officeDocument/2006/math">
                    <m:r>
                      <a:rPr lang="hu-HU" sz="22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hu-HU" sz="22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hu-HU" sz="2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hu-HU" sz="2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hu-HU" sz="22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den>
                    </m:f>
                  </m:oMath>
                </a14:m>
                <a:r>
                  <a:rPr lang="hu-HU" sz="2200" dirty="0"/>
                  <a:t> az alapfrekvencia,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hu-HU" sz="2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hu-HU" sz="22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hu-HU" sz="2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hu-HU" sz="2200" dirty="0"/>
                  <a:t> és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hu-HU" sz="2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hu-HU" sz="22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hu-HU" sz="2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hu-HU" sz="2200" dirty="0"/>
                  <a:t> pedig az </a:t>
                </a:r>
                <a:r>
                  <a:rPr lang="hu-HU" sz="2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n</a:t>
                </a:r>
                <a:r>
                  <a:rPr lang="hu-HU" sz="2200" dirty="0"/>
                  <a:t>-edik harmonikus szinuszos illetve koszinuszos amplitúdók.</a:t>
                </a:r>
              </a:p>
              <a:p>
                <a:pPr marL="396000" lvl="1" indent="0">
                  <a:buNone/>
                </a:pPr>
                <a:endParaRPr lang="hu-HU" sz="2200" b="0" dirty="0">
                  <a:ea typeface="Cambria Math" panose="02040503050406030204" pitchFamily="18" charset="0"/>
                </a:endParaRPr>
              </a:p>
              <a:p>
                <a:pPr marL="396000" lvl="1" indent="0">
                  <a:buNone/>
                </a:pPr>
                <a:endParaRPr lang="hu-HU" sz="22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5944" y="1832671"/>
                <a:ext cx="6257108" cy="4607318"/>
              </a:xfrm>
              <a:blipFill rotWithShape="1">
                <a:blip r:embed="rId2"/>
                <a:stretch>
                  <a:fillRect l="-1168" t="-795" r="-12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629637A9-119A-49DA-BD12-AAC58B377D80}" type="slidenum">
              <a:rPr lang="en-US" smtClean="0"/>
              <a:t>31</a:t>
            </a:fld>
            <a:endParaRPr lang="en-US"/>
          </a:p>
        </p:txBody>
      </p:sp>
      <p:pic>
        <p:nvPicPr>
          <p:cNvPr id="2050" name="Picture 2" descr="http://upload.wikimedia.org/wikipedia/commons/thumb/2/2c/Fourier_Series.svg/168px-Fourier_Series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2501" y="2246811"/>
            <a:ext cx="2453258" cy="4366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7579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Elméleti alapok – </a:t>
            </a:r>
            <a:r>
              <a:rPr lang="hu-HU" sz="4400" dirty="0"/>
              <a:t>adatátvitel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22960" y="1845734"/>
                <a:ext cx="7543800" cy="4290371"/>
              </a:xfrm>
            </p:spPr>
            <p:txBody>
              <a:bodyPr>
                <a:normAutofit/>
              </a:bodyPr>
              <a:lstStyle/>
              <a:p>
                <a:pPr marL="3960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hu-HU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hu-HU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hu-HU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hu-HU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hu-HU" i="1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hu-HU" i="1">
                              <a:latin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  <m:nary>
                        <m:naryPr>
                          <m:limLoc m:val="undOvr"/>
                          <m:ctrlPr>
                            <a:rPr lang="hu-HU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hu-HU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hu-HU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r>
                            <a:rPr lang="hu-HU" i="1"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hu-HU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hu-HU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hu-HU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func>
                        <m:funcPr>
                          <m:ctrlPr>
                            <a:rPr lang="hu-HU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hu-HU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hu-HU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hu-HU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hu-H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hu-H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𝑛𝑓𝑡</m:t>
                              </m:r>
                            </m:e>
                          </m:d>
                        </m:e>
                      </m:func>
                      <m:r>
                        <a:rPr lang="hu-HU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𝑑𝑡</m:t>
                      </m:r>
                    </m:oMath>
                  </m:oMathPara>
                </a14:m>
                <a:endParaRPr lang="hu-HU" dirty="0">
                  <a:ea typeface="Cambria Math" panose="02040503050406030204" pitchFamily="18" charset="0"/>
                </a:endParaRPr>
              </a:p>
              <a:p>
                <a:pPr marL="3960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hu-HU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hu-HU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hu-HU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hu-HU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hu-HU" i="1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hu-HU" i="1">
                              <a:latin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  <m:nary>
                        <m:naryPr>
                          <m:limLoc m:val="undOvr"/>
                          <m:ctrlPr>
                            <a:rPr lang="hu-HU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hu-HU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hu-HU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r>
                            <a:rPr lang="hu-HU" i="1"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hu-HU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hu-HU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hu-HU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func>
                        <m:funcPr>
                          <m:ctrlPr>
                            <a:rPr lang="hu-HU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hu-HU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hu-HU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hu-HU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hu-H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hu-H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𝑛𝑓𝑡</m:t>
                              </m:r>
                            </m:e>
                          </m:d>
                        </m:e>
                      </m:func>
                      <m:r>
                        <a:rPr lang="hu-HU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𝑑𝑡</m:t>
                      </m:r>
                    </m:oMath>
                  </m:oMathPara>
                </a14:m>
                <a:endParaRPr lang="hu-HU" dirty="0"/>
              </a:p>
              <a:p>
                <a:pPr marL="3960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i="1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hu-HU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hu-HU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hu-HU" i="1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hu-HU" i="1">
                              <a:latin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  <m:nary>
                        <m:naryPr>
                          <m:limLoc m:val="undOvr"/>
                          <m:ctrlPr>
                            <a:rPr lang="hu-HU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hu-HU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hu-HU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r>
                            <a:rPr lang="hu-HU" i="1"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hu-HU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hu-HU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hu-HU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hu-HU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𝑑𝑡</m:t>
                      </m:r>
                    </m:oMath>
                  </m:oMathPara>
                </a14:m>
                <a:endParaRPr lang="hu-HU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845733"/>
                <a:ext cx="10058400" cy="4290371"/>
              </a:xfrm>
              <a:blipFill rotWithShape="0">
                <a:blip r:embed="rId2"/>
                <a:stretch>
                  <a:fillRect t="-1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629637A9-119A-49DA-BD12-AAC58B377D8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552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Elméleti alapok – </a:t>
            </a:r>
            <a:r>
              <a:rPr lang="hu-HU" sz="4400" dirty="0"/>
              <a:t>adatátvitel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hu-HU" sz="2200" b="1" dirty="0"/>
                  <a:t>Példa</a:t>
                </a:r>
              </a:p>
              <a:p>
                <a:pPr lvl="1"/>
                <a:r>
                  <a:rPr lang="hu-HU" sz="2200" dirty="0"/>
                  <a:t>Tegyük fel, hogy az ASCII „b” karaktert küldjük, amely 8 biten ábrázolható, azaz a bitminta </a:t>
                </a:r>
                <a:r>
                  <a:rPr lang="hu-HU" sz="2200" i="1" dirty="0"/>
                  <a:t>01100010</a:t>
                </a:r>
                <a:r>
                  <a:rPr lang="hu-HU" sz="2200" dirty="0"/>
                  <a:t>.</a:t>
                </a:r>
              </a:p>
              <a:p>
                <a:pPr lvl="1"/>
                <a:r>
                  <a:rPr lang="hu-HU" sz="2200" dirty="0"/>
                  <a:t>A jel Fourier-sora az alábbi együtthatókat tartalmazza:</a:t>
                </a:r>
              </a:p>
              <a:p>
                <a:pPr marL="10339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hu-HU" sz="22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hu-HU" sz="22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hu-HU" sz="22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hu-HU" sz="2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hu-HU" sz="22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hu-HU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hu-HU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hu-HU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hu-HU" sz="22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hu-HU" sz="220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hu-HU" sz="2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hu-HU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  <m:f>
                                    <m:fPr>
                                      <m:ctrlPr>
                                        <a:rPr lang="hu-HU" sz="2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hu-HU" sz="2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</m:num>
                                    <m:den>
                                      <m:r>
                                        <a:rPr lang="hu-HU" sz="2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4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  <m:r>
                            <a:rPr lang="hu-HU" sz="2200" i="1"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hu-HU" sz="22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hu-HU" sz="220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hu-HU" sz="2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hu-HU" sz="2200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hu-HU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  <m:f>
                                    <m:fPr>
                                      <m:ctrlPr>
                                        <a:rPr lang="hu-HU" sz="2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hu-HU" sz="2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</m:num>
                                    <m:den>
                                      <m:r>
                                        <a:rPr lang="hu-HU" sz="2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4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  <m:r>
                            <a:rPr lang="hu-HU" sz="2200" i="1">
                              <a:latin typeface="Cambria Math" panose="02040503050406030204" pitchFamily="18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lang="hu-HU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hu-HU" sz="220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hu-HU" sz="2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hu-HU" sz="2200" i="1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  <m:r>
                                    <a:rPr lang="hu-HU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  <m:f>
                                    <m:fPr>
                                      <m:ctrlPr>
                                        <a:rPr lang="hu-HU" sz="2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hu-HU" sz="2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</m:num>
                                    <m:den>
                                      <m:r>
                                        <a:rPr lang="hu-HU" sz="2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4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  <m:r>
                            <a:rPr lang="hu-HU" sz="22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hu-HU" sz="2200">
                              <a:latin typeface="Cambria Math" panose="02040503050406030204" pitchFamily="18" charset="0"/>
                            </a:rPr>
                            <m:t>cos</m:t>
                          </m:r>
                          <m:r>
                            <a:rPr lang="hu-HU" sz="2200" i="1">
                              <a:latin typeface="Cambria Math" panose="02040503050406030204" pitchFamily="18" charset="0"/>
                            </a:rPr>
                            <m:t>⁡(7</m:t>
                          </m:r>
                          <m:r>
                            <a:rPr lang="hu-HU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f>
                            <m:fPr>
                              <m:ctrlPr>
                                <a:rPr lang="hu-HU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hu-HU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hu-HU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  <m:r>
                            <a:rPr lang="hu-HU" sz="22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hu-HU" sz="2200" dirty="0">
                  <a:ea typeface="Cambria Math" panose="02040503050406030204" pitchFamily="18" charset="0"/>
                </a:endParaRPr>
              </a:p>
              <a:p>
                <a:pPr marL="10339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hu-HU" sz="22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hu-HU" sz="22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hu-HU" sz="22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hu-HU" sz="2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hu-HU" sz="22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hu-HU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hu-HU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hu-HU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hu-HU" sz="22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hu-HU" sz="220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hu-HU" sz="2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hu-HU" sz="2200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hu-HU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  <m:f>
                                    <m:fPr>
                                      <m:ctrlPr>
                                        <a:rPr lang="hu-HU" sz="2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hu-HU" sz="2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</m:num>
                                    <m:den>
                                      <m:r>
                                        <a:rPr lang="hu-HU" sz="2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4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  <m:r>
                            <a:rPr lang="hu-HU" sz="2200" i="1"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hu-HU" sz="22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hu-HU" sz="220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hu-HU" sz="2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hu-HU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  <m:f>
                                    <m:fPr>
                                      <m:ctrlPr>
                                        <a:rPr lang="hu-HU" sz="2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hu-HU" sz="2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</m:num>
                                    <m:den>
                                      <m:r>
                                        <a:rPr lang="hu-HU" sz="2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4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  <m:r>
                            <a:rPr lang="hu-HU" sz="2200" i="1">
                              <a:latin typeface="Cambria Math" panose="02040503050406030204" pitchFamily="18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lang="hu-HU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hu-HU" sz="220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hu-HU" sz="2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hu-HU" sz="2200" i="1">
                                      <a:latin typeface="Cambria Math" panose="02040503050406030204" pitchFamily="18" charset="0"/>
                                    </a:rPr>
                                    <m:t>7</m:t>
                                  </m:r>
                                  <m:r>
                                    <a:rPr lang="hu-HU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  <m:f>
                                    <m:fPr>
                                      <m:ctrlPr>
                                        <a:rPr lang="hu-HU" sz="2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hu-HU" sz="2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</m:num>
                                    <m:den>
                                      <m:r>
                                        <a:rPr lang="hu-HU" sz="2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4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  <m:r>
                            <a:rPr lang="hu-HU" sz="22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hu-HU" sz="2200">
                              <a:latin typeface="Cambria Math" panose="02040503050406030204" pitchFamily="18" charset="0"/>
                            </a:rPr>
                            <m:t>sin</m:t>
                          </m:r>
                          <m:r>
                            <a:rPr lang="hu-HU" sz="2200" i="1">
                              <a:latin typeface="Cambria Math" panose="02040503050406030204" pitchFamily="18" charset="0"/>
                            </a:rPr>
                            <m:t>⁡(6</m:t>
                          </m:r>
                          <m:r>
                            <a:rPr lang="hu-HU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f>
                            <m:fPr>
                              <m:ctrlPr>
                                <a:rPr lang="hu-HU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hu-HU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hu-HU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  <m:r>
                            <a:rPr lang="hu-HU" sz="22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hu-HU" sz="2200" dirty="0"/>
              </a:p>
              <a:p>
                <a:pPr marL="10339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2200" i="1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hu-HU" sz="22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hu-HU" sz="2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hu-HU" sz="2200" i="1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hu-HU" sz="2200" i="1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hu-HU" sz="2200" dirty="0"/>
              </a:p>
              <a:p>
                <a:pPr lvl="1"/>
                <a:r>
                  <a:rPr lang="hu-HU" sz="2200" dirty="0"/>
                  <a:t>A harmonikus amplitúdók négyzetösszege arányos a frekvencián továbbított energiával</a:t>
                </a:r>
              </a:p>
              <a:p>
                <a:pPr lvl="1"/>
                <a:r>
                  <a:rPr lang="hu-HU" sz="2200" dirty="0"/>
                  <a:t>(energiaveszteség lehetséges)</a:t>
                </a:r>
              </a:p>
              <a:p>
                <a:pPr marL="103392" lvl="1" indent="0">
                  <a:spcBef>
                    <a:spcPts val="1200"/>
                  </a:spcBef>
                  <a:spcAft>
                    <a:spcPts val="200"/>
                  </a:spcAft>
                  <a:buSzPct val="100000"/>
                  <a:buNone/>
                </a:pPr>
                <a:endParaRPr lang="hu-HU" sz="2200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696" t="-16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629637A9-119A-49DA-BD12-AAC58B377D8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0896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Elméleti alapok – </a:t>
            </a:r>
            <a:r>
              <a:rPr lang="hu-HU" sz="4400" dirty="0"/>
              <a:t>adatátvitel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741" y="1915509"/>
            <a:ext cx="4039485" cy="423014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8240" y="1915508"/>
            <a:ext cx="3963269" cy="299793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934887" y="1915509"/>
            <a:ext cx="1088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400" dirty="0">
                <a:solidFill>
                  <a:srgbClr val="C00000"/>
                </a:solidFill>
              </a:rPr>
              <a:t>(</a:t>
            </a:r>
            <a:r>
              <a:rPr lang="hu-HU" sz="1400" dirty="0" err="1">
                <a:solidFill>
                  <a:srgbClr val="C00000"/>
                </a:solidFill>
              </a:rPr>
              <a:t>Tanenbaum</a:t>
            </a:r>
            <a:r>
              <a:rPr lang="hu-HU" sz="1400" dirty="0">
                <a:solidFill>
                  <a:srgbClr val="C00000"/>
                </a:solidFill>
              </a:rPr>
              <a:t>)</a:t>
            </a:r>
            <a:endParaRPr lang="en-US" sz="1400" dirty="0">
              <a:solidFill>
                <a:srgbClr val="C0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631852" y="5835752"/>
            <a:ext cx="1088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400" dirty="0">
                <a:solidFill>
                  <a:srgbClr val="C00000"/>
                </a:solidFill>
              </a:rPr>
              <a:t>(</a:t>
            </a:r>
            <a:r>
              <a:rPr lang="hu-HU" sz="1400" dirty="0" err="1">
                <a:solidFill>
                  <a:srgbClr val="C00000"/>
                </a:solidFill>
              </a:rPr>
              <a:t>Tanenbaum</a:t>
            </a:r>
            <a:r>
              <a:rPr lang="hu-HU" sz="1400" dirty="0">
                <a:solidFill>
                  <a:srgbClr val="C00000"/>
                </a:solidFill>
              </a:rPr>
              <a:t>)</a:t>
            </a:r>
            <a:endParaRPr lang="en-US" sz="1400" dirty="0">
              <a:solidFill>
                <a:srgbClr val="C00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629637A9-119A-49DA-BD12-AAC58B377D8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281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Fourier sor felhasználása</a:t>
            </a:r>
            <a:endParaRPr lang="en-US" dirty="0"/>
          </a:p>
        </p:txBody>
      </p:sp>
      <p:sp>
        <p:nvSpPr>
          <p:cNvPr id="3" name="Dia számának helye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283B9EA5-CE9A-4950-A80C-5ADF06B45BB8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4" name="Tartalom helye 3"/>
          <p:cNvSpPr>
            <a:spLocks noGrp="1"/>
          </p:cNvSpPr>
          <p:nvPr>
            <p:ph sz="quarter" idx="1"/>
          </p:nvPr>
        </p:nvSpPr>
        <p:spPr>
          <a:xfrm>
            <a:off x="152400" y="1600200"/>
            <a:ext cx="5569131" cy="5105400"/>
          </a:xfrm>
        </p:spPr>
        <p:txBody>
          <a:bodyPr/>
          <a:lstStyle/>
          <a:p>
            <a:r>
              <a:rPr lang="hu-HU" dirty="0"/>
              <a:t>A digitális szignál nem periodikus</a:t>
            </a:r>
          </a:p>
          <a:p>
            <a:pPr lvl="1"/>
            <a:r>
              <a:rPr lang="hu-HU" dirty="0"/>
              <a:t>Pl. „b” ASCII kódja 8 bit hosszú</a:t>
            </a:r>
          </a:p>
          <a:p>
            <a:endParaRPr lang="hu-HU" dirty="0"/>
          </a:p>
          <a:p>
            <a:endParaRPr lang="hu-HU" dirty="0"/>
          </a:p>
          <a:p>
            <a:pPr marL="0" indent="0">
              <a:buNone/>
            </a:pPr>
            <a:endParaRPr lang="hu-HU" dirty="0"/>
          </a:p>
          <a:p>
            <a:r>
              <a:rPr lang="hu-HU" dirty="0"/>
              <a:t>…de elképzelhetjük, hogy végtelen sokszor ismétlődik, ami egy periodikus függvényt ad</a:t>
            </a:r>
          </a:p>
          <a:p>
            <a:pPr lvl="1"/>
            <a:r>
              <a:rPr lang="hu-HU" dirty="0"/>
              <a:t>Pl. „b” esetén a periódus 8 bit hosszú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1531" y="1541690"/>
            <a:ext cx="3422469" cy="516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904921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Elméleti alapok - Elnyelődés</a:t>
            </a:r>
            <a:endParaRPr lang="en-US" dirty="0"/>
          </a:p>
        </p:txBody>
      </p:sp>
      <p:sp>
        <p:nvSpPr>
          <p:cNvPr id="3" name="Dia számának helye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283B9EA5-CE9A-4950-A80C-5ADF06B45BB8}" type="slidenum">
              <a:rPr lang="en-US" smtClean="0"/>
              <a:pPr/>
              <a:t>36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artalom helye 3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hu-HU" dirty="0"/>
                  <a:t>Elnyelődés (</a:t>
                </a:r>
                <a:r>
                  <a:rPr lang="hu-HU" dirty="0" err="1"/>
                  <a:t>attenuation</a:t>
                </a:r>
                <a:r>
                  <a:rPr lang="hu-HU" dirty="0"/>
                  <a:t>): </a:t>
                </a:r>
                <a:r>
                  <a:rPr lang="hu-HU" dirty="0">
                    <a:sym typeface="Symbol"/>
                  </a:rPr>
                  <a:t></a:t>
                </a:r>
              </a:p>
              <a:p>
                <a:pPr lvl="1"/>
                <a:r>
                  <a:rPr lang="hu-HU" dirty="0"/>
                  <a:t>Lényegében a küldési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hu-HU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hu-HU" b="0" i="1" smtClean="0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hu-HU" b="0" i="1" smtClean="0">
                            <a:latin typeface="Cambria Math"/>
                          </a:rPr>
                          <m:t>0</m:t>
                        </m:r>
                      </m:sub>
                    </m:sSub>
                  </m:oMath>
                </a14:m>
                <a:r>
                  <a:rPr lang="hu-HU" dirty="0"/>
                  <a:t>) és vételi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hu-H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hu-HU" i="1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hu-HU" b="0" i="1" smtClean="0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hu-HU" dirty="0"/>
                  <a:t>) energiák hányadosa</a:t>
                </a:r>
              </a:p>
              <a:p>
                <a:pPr lvl="1"/>
                <a:r>
                  <a:rPr lang="hu-HU" dirty="0"/>
                  <a:t>Nagy elnyelődés esetén kevés energia éri el a fogadót</a:t>
                </a:r>
              </a:p>
              <a:p>
                <a:pPr lvl="2"/>
                <a:r>
                  <a:rPr lang="hu-HU" dirty="0"/>
                  <a:t>A jel helyreállítása lehetetlen</a:t>
                </a:r>
              </a:p>
              <a:p>
                <a:pPr lvl="1"/>
                <a:r>
                  <a:rPr lang="hu-HU" dirty="0"/>
                  <a:t>Mértékegysége </a:t>
                </a:r>
                <a:r>
                  <a:rPr lang="hu-HU" dirty="0" err="1"/>
                  <a:t>deciBel</a:t>
                </a:r>
                <a:endParaRPr lang="hu-HU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hu-HU" i="1" smtClean="0">
                        <a:latin typeface="Cambria Math"/>
                        <a:ea typeface="Cambria Math"/>
                      </a:rPr>
                      <m:t>𝛼</m:t>
                    </m:r>
                    <m:d>
                      <m:dPr>
                        <m:begChr m:val="["/>
                        <m:endChr m:val="]"/>
                        <m:ctrlPr>
                          <a:rPr lang="hu-HU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hu-HU" b="0" i="1" smtClean="0">
                            <a:latin typeface="Cambria Math"/>
                            <a:ea typeface="Cambria Math"/>
                          </a:rPr>
                          <m:t>𝑖𝑛</m:t>
                        </m:r>
                        <m:r>
                          <a:rPr lang="hu-HU" b="0" i="1" smtClean="0">
                            <a:latin typeface="Cambria Math"/>
                            <a:ea typeface="Cambria Math"/>
                          </a:rPr>
                          <m:t> </m:t>
                        </m:r>
                        <m:r>
                          <a:rPr lang="hu-HU" b="0" i="1" smtClean="0">
                            <a:latin typeface="Cambria Math"/>
                            <a:ea typeface="Cambria Math"/>
                          </a:rPr>
                          <m:t>𝑑𝐵</m:t>
                        </m:r>
                      </m:e>
                    </m:d>
                    <m:r>
                      <a:rPr lang="hu-HU" b="0" i="1" smtClean="0">
                        <a:latin typeface="Cambria Math"/>
                        <a:ea typeface="Cambria Math"/>
                      </a:rPr>
                      <m:t>=10×</m:t>
                    </m:r>
                    <m:func>
                      <m:funcPr>
                        <m:ctrlPr>
                          <a:rPr lang="hu-HU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hu-HU" b="0" i="1" smtClean="0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hu-HU" b="0" i="0" smtClean="0">
                                <a:latin typeface="Cambria Math"/>
                                <a:ea typeface="Cambria Math"/>
                              </a:rPr>
                              <m:t>log</m:t>
                            </m:r>
                          </m:e>
                          <m:sub>
                            <m:r>
                              <a:rPr lang="hu-HU" b="0" i="1" smtClean="0">
                                <a:latin typeface="Cambria Math"/>
                                <a:ea typeface="Cambria Math"/>
                              </a:rPr>
                              <m:t>10</m:t>
                            </m:r>
                          </m:sub>
                        </m:sSub>
                      </m:fName>
                      <m:e>
                        <m:box>
                          <m:boxPr>
                            <m:ctrlPr>
                              <a:rPr lang="hu-HU" b="0" i="1" smtClean="0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boxPr>
                          <m:e>
                            <m:argPr>
                              <m:argSz m:val="-1"/>
                            </m:argPr>
                            <m:f>
                              <m:fPr>
                                <m:ctrlPr>
                                  <a:rPr lang="hu-HU" b="0" i="1" smtClean="0">
                                    <a:latin typeface="Cambria Math" panose="02040503050406030204" pitchFamily="18" charset="0"/>
                                    <a:ea typeface="Cambria Math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hu-HU" b="0" i="1" smtClean="0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hu-HU" b="0" i="1" smtClean="0">
                                        <a:latin typeface="Cambria Math"/>
                                        <a:ea typeface="Cambria Math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hu-HU" b="0" i="1" smtClean="0">
                                        <a:latin typeface="Cambria Math"/>
                                        <a:ea typeface="Cambria Math"/>
                                      </a:rPr>
                                      <m:t>0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hu-HU" b="0" i="1" smtClean="0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hu-HU" b="0" i="1" smtClean="0">
                                        <a:latin typeface="Cambria Math"/>
                                        <a:ea typeface="Cambria Math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hu-HU" b="0" i="1" smtClean="0">
                                        <a:latin typeface="Cambria Math"/>
                                        <a:ea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den>
                            </m:f>
                          </m:e>
                        </m:box>
                      </m:e>
                    </m:func>
                    <m:r>
                      <a:rPr lang="hu-HU" b="0" i="1" smtClean="0">
                        <a:latin typeface="Cambria Math"/>
                        <a:ea typeface="Cambria Math"/>
                      </a:rPr>
                      <m:t> </m:t>
                    </m:r>
                  </m:oMath>
                </a14:m>
                <a:r>
                  <a:rPr lang="hu-HU" i="1" dirty="0"/>
                  <a:t>(deciBel [dB])</a:t>
                </a:r>
              </a:p>
              <a:p>
                <a:endParaRPr lang="hu-HU" dirty="0"/>
              </a:p>
              <a:p>
                <a:r>
                  <a:rPr lang="hu-HU" dirty="0"/>
                  <a:t>Az elnyelődést befolyásoló </a:t>
                </a:r>
                <a:br>
                  <a:rPr lang="hu-HU" dirty="0"/>
                </a:br>
                <a:r>
                  <a:rPr lang="hu-HU" dirty="0"/>
                  <a:t>tényezők</a:t>
                </a:r>
              </a:p>
              <a:p>
                <a:pPr lvl="1"/>
                <a:r>
                  <a:rPr lang="hu-HU" dirty="0"/>
                  <a:t>Átviteli közeg</a:t>
                </a:r>
              </a:p>
              <a:p>
                <a:pPr lvl="1"/>
                <a:r>
                  <a:rPr lang="hu-HU" dirty="0"/>
                  <a:t>Adó és vevő távolsága</a:t>
                </a:r>
              </a:p>
              <a:p>
                <a:pPr lvl="1"/>
                <a:r>
                  <a:rPr lang="hu-HU" dirty="0"/>
                  <a:t>…</a:t>
                </a:r>
                <a:endParaRPr lang="en-US" dirty="0"/>
              </a:p>
            </p:txBody>
          </p:sp>
        </mc:Choice>
        <mc:Fallback xmlns="">
          <p:sp>
            <p:nvSpPr>
              <p:cNvPr id="4" name="Tartalom hely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 rotWithShape="1">
                <a:blip r:embed="rId2"/>
                <a:stretch>
                  <a:fillRect l="-276" t="-2031" b="-2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Csoportba foglalás 4"/>
          <p:cNvGrpSpPr/>
          <p:nvPr/>
        </p:nvGrpSpPr>
        <p:grpSpPr>
          <a:xfrm>
            <a:off x="5094514" y="4206239"/>
            <a:ext cx="3871709" cy="2612571"/>
            <a:chOff x="4591028" y="3858007"/>
            <a:chExt cx="4375195" cy="2960804"/>
          </a:xfrm>
        </p:grpSpPr>
        <p:pic>
          <p:nvPicPr>
            <p:cNvPr id="4098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00159" y="3918857"/>
              <a:ext cx="4066064" cy="26563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Szövegdoboz 5"/>
            <p:cNvSpPr txBox="1"/>
            <p:nvPr/>
          </p:nvSpPr>
          <p:spPr>
            <a:xfrm rot="16200000">
              <a:off x="3407542" y="5041493"/>
              <a:ext cx="27363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u-HU" b="1" dirty="0"/>
                <a:t>Feszültség</a:t>
              </a:r>
              <a:endParaRPr lang="en-US" b="1" dirty="0"/>
            </a:p>
          </p:txBody>
        </p:sp>
        <p:sp>
          <p:nvSpPr>
            <p:cNvPr id="7" name="Szövegdoboz 6"/>
            <p:cNvSpPr txBox="1"/>
            <p:nvPr/>
          </p:nvSpPr>
          <p:spPr>
            <a:xfrm>
              <a:off x="5908508" y="6449479"/>
              <a:ext cx="22322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u-HU" b="1" dirty="0"/>
                <a:t>Idő</a:t>
              </a:r>
              <a:endParaRPr 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79781325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Elméleti alapok - Elnyelődés</a:t>
            </a:r>
            <a:endParaRPr lang="en-US" dirty="0"/>
          </a:p>
        </p:txBody>
      </p:sp>
      <p:sp>
        <p:nvSpPr>
          <p:cNvPr id="3" name="Dia számának helye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283B9EA5-CE9A-4950-A80C-5ADF06B45BB8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4" name="Tartalom helye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hu-HU" dirty="0"/>
              <a:t>Valódi közegben</a:t>
            </a:r>
          </a:p>
          <a:p>
            <a:pPr lvl="1"/>
            <a:r>
              <a:rPr lang="hu-HU" dirty="0"/>
              <a:t>Frekvenciafüggő elnyelődés</a:t>
            </a:r>
          </a:p>
          <a:p>
            <a:pPr lvl="1"/>
            <a:r>
              <a:rPr lang="hu-HU" dirty="0"/>
              <a:t>Fáziseltolódás</a:t>
            </a:r>
          </a:p>
          <a:p>
            <a:pPr lvl="2"/>
            <a:r>
              <a:rPr lang="hu-HU" dirty="0"/>
              <a:t>Különböző frekvenciáknak különböző a terjedési sebessége</a:t>
            </a:r>
          </a:p>
          <a:p>
            <a:pPr lvl="2"/>
            <a:r>
              <a:rPr lang="hu-HU" dirty="0"/>
              <a:t>Frekvenciafüggő torzítás</a:t>
            </a:r>
          </a:p>
          <a:p>
            <a:pPr lvl="1"/>
            <a:r>
              <a:rPr lang="hu-HU" dirty="0"/>
              <a:t>Zaj</a:t>
            </a:r>
          </a:p>
          <a:p>
            <a:pPr lvl="2"/>
            <a:r>
              <a:rPr lang="hu-HU" dirty="0"/>
              <a:t>Hő, más rendszerek zavarása…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4854926"/>
            <a:ext cx="5085348" cy="19500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 descr="2-0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189" y="4854925"/>
            <a:ext cx="3376621" cy="1781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zövegdoboz 4"/>
          <p:cNvSpPr txBox="1"/>
          <p:nvPr/>
        </p:nvSpPr>
        <p:spPr>
          <a:xfrm>
            <a:off x="721895" y="5128868"/>
            <a:ext cx="2486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b="1" dirty="0">
                <a:solidFill>
                  <a:srgbClr val="FF0000"/>
                </a:solidFill>
              </a:rPr>
              <a:t>Optikai kábel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188553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4388" y="1276600"/>
            <a:ext cx="4700786" cy="34364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Szimbólumok és bitek</a:t>
            </a:r>
            <a:endParaRPr lang="en-US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179512" y="1600200"/>
            <a:ext cx="4320480" cy="4525963"/>
          </a:xfrm>
        </p:spPr>
        <p:txBody>
          <a:bodyPr>
            <a:normAutofit/>
          </a:bodyPr>
          <a:lstStyle/>
          <a:p>
            <a:r>
              <a:rPr lang="hu-HU" sz="2800" dirty="0"/>
              <a:t>Bitek helyett szimbólumok használata az átvitelhez</a:t>
            </a:r>
          </a:p>
          <a:p>
            <a:r>
              <a:rPr lang="hu-HU" sz="2800" dirty="0"/>
              <a:t>Példa:</a:t>
            </a:r>
          </a:p>
          <a:p>
            <a:pPr lvl="1"/>
            <a:r>
              <a:rPr lang="hu-HU" sz="2400" dirty="0"/>
              <a:t>Vezessünk be 4 szimbólumot: A(00),B(01),C(10),D(11)</a:t>
            </a:r>
          </a:p>
          <a:p>
            <a:pPr lvl="1"/>
            <a:r>
              <a:rPr lang="hu-HU" sz="2400" dirty="0"/>
              <a:t>Szimbólum ráta: (BAUD)</a:t>
            </a:r>
          </a:p>
          <a:p>
            <a:pPr lvl="2"/>
            <a:r>
              <a:rPr lang="hu-HU" sz="2000" dirty="0"/>
              <a:t>Elküldött szimbólumok száma másodpercenként</a:t>
            </a:r>
          </a:p>
          <a:p>
            <a:pPr lvl="1"/>
            <a:r>
              <a:rPr lang="hu-HU" sz="2400" dirty="0"/>
              <a:t>Adat ráta (</a:t>
            </a:r>
            <a:r>
              <a:rPr lang="hu-HU" sz="2400" dirty="0" err="1"/>
              <a:t>bps</a:t>
            </a:r>
            <a:r>
              <a:rPr lang="hu-HU" sz="2400" dirty="0"/>
              <a:t>):</a:t>
            </a:r>
          </a:p>
          <a:p>
            <a:pPr lvl="2"/>
            <a:r>
              <a:rPr lang="hu-HU" sz="2000" dirty="0"/>
              <a:t>Elküldött bitek száma másodpercenként</a:t>
            </a:r>
            <a:endParaRPr lang="en-US" sz="2000" dirty="0"/>
          </a:p>
        </p:txBody>
      </p:sp>
      <p:sp>
        <p:nvSpPr>
          <p:cNvPr id="4" name="Szövegdoboz 3"/>
          <p:cNvSpPr txBox="1"/>
          <p:nvPr/>
        </p:nvSpPr>
        <p:spPr>
          <a:xfrm>
            <a:off x="4932040" y="4799128"/>
            <a:ext cx="381642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dirty="0"/>
              <a:t>Példa: </a:t>
            </a:r>
          </a:p>
          <a:p>
            <a:r>
              <a:rPr lang="hu-HU" sz="2000" dirty="0"/>
              <a:t>Egy 600 </a:t>
            </a:r>
            <a:r>
              <a:rPr lang="hu-HU" sz="2000" dirty="0" err="1"/>
              <a:t>Baudos</a:t>
            </a:r>
            <a:r>
              <a:rPr lang="hu-HU" sz="2000" dirty="0"/>
              <a:t> modemmel, ami 16 szimbólumot különböztet meg 2400 </a:t>
            </a:r>
            <a:r>
              <a:rPr lang="hu-HU" sz="2000" dirty="0" err="1"/>
              <a:t>bps</a:t>
            </a:r>
            <a:r>
              <a:rPr lang="hu-HU" sz="2000" dirty="0"/>
              <a:t> adatráta érhető el.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22907313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Elméleti alapok – </a:t>
            </a:r>
            <a:r>
              <a:rPr lang="hu-HU" sz="4400" dirty="0"/>
              <a:t>adatátvitel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77516" y="1636295"/>
            <a:ext cx="4412225" cy="24856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08548" y="4379760"/>
                <a:ext cx="8775032" cy="22467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hu-HU" sz="2000" dirty="0"/>
                  <a:t>A </a:t>
                </a:r>
                <a:r>
                  <a:rPr lang="hu-HU" sz="2000" b="1" dirty="0"/>
                  <a:t>sávszélesség</a:t>
                </a:r>
                <a:r>
                  <a:rPr lang="hu-HU" sz="2000" dirty="0"/>
                  <a:t> (angolul „</a:t>
                </a:r>
                <a:r>
                  <a:rPr lang="hu-HU" sz="2000" i="1" dirty="0" err="1"/>
                  <a:t>bandwidth</a:t>
                </a:r>
                <a:r>
                  <a:rPr lang="hu-HU" sz="2000" i="1" dirty="0"/>
                  <a:t>”, jelölés: H</a:t>
                </a:r>
                <a:r>
                  <a:rPr lang="hu-HU" sz="2000" dirty="0"/>
                  <a:t>) az a frekvencia tartományt, amelyen belül a csillapítás mértéke nem túl nagy. 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hu-HU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hu-HU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hu-HU" sz="20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hu-HU" sz="2000" dirty="0"/>
                  <a:t> vágási frekvencia]</a:t>
                </a:r>
              </a:p>
              <a:p>
                <a:r>
                  <a:rPr lang="hu-HU" sz="2000" b="1" dirty="0"/>
                  <a:t>Szimbólumok száma:</a:t>
                </a:r>
                <a:r>
                  <a:rPr lang="hu-HU" sz="2000" dirty="0"/>
                  <a:t> V, bináris esetben V=2 (0-s bit vagy 1-es bit)</a:t>
                </a:r>
              </a:p>
              <a:p>
                <a:r>
                  <a:rPr lang="hu-HU" sz="2000" b="1" dirty="0"/>
                  <a:t>Zaj mentes csatorna:</a:t>
                </a:r>
                <a:r>
                  <a:rPr lang="hu-HU" sz="2000" dirty="0"/>
                  <a:t> Maximális adatsebesség = </a:t>
                </a:r>
                <a14:m>
                  <m:oMath xmlns:m="http://schemas.openxmlformats.org/officeDocument/2006/math">
                    <m:r>
                      <a:rPr lang="hu-HU" sz="2000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hu-HU" sz="2000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hu-HU" sz="2000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hu-HU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hu-HU" sz="2000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e>
                      <m:sub>
                        <m:r>
                          <a:rPr lang="hu-HU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hu-HU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hu-HU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  <m:r>
                      <a:rPr lang="hu-HU" sz="2000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hu-HU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hu-HU" sz="20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hu-HU" sz="2000" b="0" i="1" smtClean="0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hu-HU" sz="20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hu-HU" sz="2000" dirty="0"/>
                  <a:t> (</a:t>
                </a:r>
                <a:r>
                  <a:rPr lang="hu-HU" sz="2000" i="1" dirty="0" err="1"/>
                  <a:t>Nyquist-tétel</a:t>
                </a:r>
                <a:r>
                  <a:rPr lang="hu-HU" sz="2000" i="1" dirty="0"/>
                  <a:t>, 1924</a:t>
                </a:r>
                <a:r>
                  <a:rPr lang="hu-HU" sz="2000" dirty="0"/>
                  <a:t>)</a:t>
                </a:r>
              </a:p>
              <a:p>
                <a:r>
                  <a:rPr lang="hu-HU" sz="2000" b="1" dirty="0"/>
                  <a:t>Jel-zaj arány:</a:t>
                </a:r>
                <a:r>
                  <a:rPr lang="hu-HU" sz="2000" dirty="0"/>
                  <a:t> S/N, a jel és a zaj teljesítményének hányadosa</a:t>
                </a:r>
              </a:p>
              <a:p>
                <a:r>
                  <a:rPr lang="hu-HU" sz="2000" b="1" dirty="0"/>
                  <a:t>Zajos csatorna:</a:t>
                </a:r>
                <a:r>
                  <a:rPr lang="hu-HU" sz="2000" dirty="0"/>
                  <a:t> Maximális adatsebesség = </a:t>
                </a:r>
                <a14:m>
                  <m:oMath xmlns:m="http://schemas.openxmlformats.org/officeDocument/2006/math">
                    <m:r>
                      <a:rPr lang="hu-HU" sz="2000" i="1">
                        <a:latin typeface="Cambria Math" panose="02040503050406030204" pitchFamily="18" charset="0"/>
                      </a:rPr>
                      <m:t>𝐻</m:t>
                    </m:r>
                    <m:r>
                      <a:rPr lang="hu-HU" sz="2000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hu-H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hu-HU" sz="2000">
                            <a:latin typeface="Cambria Math" panose="02040503050406030204" pitchFamily="18" charset="0"/>
                          </a:rPr>
                          <m:t>log</m:t>
                        </m:r>
                      </m:e>
                      <m:sub>
                        <m:r>
                          <a:rPr lang="hu-HU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hu-HU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hu-HU" sz="2000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hu-HU" sz="20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hu-HU" sz="2000" b="0" i="1" smtClean="0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hu-HU" sz="20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hu-HU" sz="2000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hu-HU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hu-HU" sz="2000" i="1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hu-HU" sz="2000" i="1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hu-HU" sz="20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hu-HU" sz="2000" dirty="0"/>
                  <a:t> (</a:t>
                </a:r>
                <a:r>
                  <a:rPr lang="hu-HU" sz="2000" dirty="0" err="1"/>
                  <a:t>S</a:t>
                </a:r>
                <a:r>
                  <a:rPr lang="hu-HU" sz="2000" i="1" dirty="0" err="1"/>
                  <a:t>hannon-tétel</a:t>
                </a:r>
                <a:r>
                  <a:rPr lang="hu-HU" sz="2000" dirty="0"/>
                  <a:t>)</a:t>
                </a: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548" y="4379760"/>
                <a:ext cx="8775032" cy="2246769"/>
              </a:xfrm>
              <a:prstGeom prst="rect">
                <a:avLst/>
              </a:prstGeom>
              <a:blipFill rotWithShape="1">
                <a:blip r:embed="rId4"/>
                <a:stretch>
                  <a:fillRect l="-694" t="-1355" b="-37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629637A9-119A-49DA-BD12-AAC58B377D80}" type="slidenum">
              <a:rPr lang="en-US" smtClean="0"/>
              <a:t>39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Szövegdoboz 5"/>
              <p:cNvSpPr txBox="1"/>
              <p:nvPr/>
            </p:nvSpPr>
            <p:spPr>
              <a:xfrm>
                <a:off x="5325979" y="1491917"/>
                <a:ext cx="3818021" cy="2862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hu-HU" dirty="0"/>
                  <a:t>Példa: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hu-HU" b="1" dirty="0"/>
                  <a:t>Telefon vonal: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hu-HU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hu-HU" b="1" i="1" smtClean="0">
                            <a:latin typeface="Cambria Math"/>
                          </a:rPr>
                          <m:t>𝒇</m:t>
                        </m:r>
                      </m:e>
                      <m:sub>
                        <m:r>
                          <a:rPr lang="hu-HU" b="1" i="1" smtClean="0">
                            <a:latin typeface="Cambria Math"/>
                          </a:rPr>
                          <m:t>𝒄</m:t>
                        </m:r>
                      </m:sub>
                    </m:sSub>
                    <m:r>
                      <a:rPr lang="hu-HU" b="1" i="1" smtClean="0">
                        <a:latin typeface="Cambria Math"/>
                      </a:rPr>
                      <m:t>=</m:t>
                    </m:r>
                    <m:r>
                      <a:rPr lang="hu-HU" b="1" i="1" smtClean="0">
                        <a:latin typeface="Cambria Math"/>
                      </a:rPr>
                      <m:t>𝟑𝟎𝟎𝟎</m:t>
                    </m:r>
                    <m:r>
                      <a:rPr lang="hu-HU" b="1" i="1" smtClean="0">
                        <a:latin typeface="Cambria Math"/>
                      </a:rPr>
                      <m:t> </m:t>
                    </m:r>
                    <m:r>
                      <a:rPr lang="hu-HU" b="1" i="1" smtClean="0">
                        <a:latin typeface="Cambria Math"/>
                      </a:rPr>
                      <m:t>𝑯𝒛</m:t>
                    </m:r>
                  </m:oMath>
                </a14:m>
                <a:r>
                  <a:rPr lang="hu-HU" b="1" dirty="0"/>
                  <a:t>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hu-HU" b="1" dirty="0"/>
                  <a:t>B </a:t>
                </a:r>
                <a:r>
                  <a:rPr lang="hu-HU" b="1" dirty="0" err="1"/>
                  <a:t>bps</a:t>
                </a:r>
                <a:r>
                  <a:rPr lang="hu-HU" b="1" dirty="0"/>
                  <a:t> adatsebesség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hu-HU" b="1" dirty="0"/>
                  <a:t>8 bit átvitele</a:t>
                </a:r>
              </a:p>
              <a:p>
                <a:r>
                  <a:rPr lang="hu-HU" dirty="0"/>
                  <a:t>Ekkor: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hu-HU" dirty="0"/>
                  <a:t>8 bit átviteléhez 8/B mp szükséges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hu-HU" dirty="0"/>
                  <a:t>Első harmonikus frekvenciája: </a:t>
                </a:r>
                <a:br>
                  <a:rPr lang="hu-HU" dirty="0"/>
                </a:br>
                <a:r>
                  <a:rPr lang="hu-HU" dirty="0"/>
                  <a:t>B/8 Hz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hu-HU" dirty="0"/>
                  <a:t>Legmagasabb átvitt harmonikus száma: 3000/(B/8)= 24000/B</a:t>
                </a:r>
              </a:p>
            </p:txBody>
          </p:sp>
        </mc:Choice>
        <mc:Fallback xmlns="">
          <p:sp>
            <p:nvSpPr>
              <p:cNvPr id="6" name="Szövegdoboz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5979" y="1491917"/>
                <a:ext cx="3818021" cy="2862322"/>
              </a:xfrm>
              <a:prstGeom prst="rect">
                <a:avLst/>
              </a:prstGeom>
              <a:blipFill rotWithShape="1">
                <a:blip r:embed="rId5"/>
                <a:stretch>
                  <a:fillRect l="-1438" t="-1066" b="-2559"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66697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ím 2">
            <a:extLst>
              <a:ext uri="{FF2B5EF4-FFF2-40B4-BE49-F238E27FC236}">
                <a16:creationId xmlns:a16="http://schemas.microsoft.com/office/drawing/2014/main" id="{8E8B2E39-B42A-4F05-9C66-5640D7E9E1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Queuing delay depends on the traffic pattern</a:t>
            </a:r>
            <a:endParaRPr lang="hu-HU" sz="2400" dirty="0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51F5452A-2358-438B-9361-164643D616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5757" y="2359547"/>
            <a:ext cx="4292486" cy="2138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67786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Átviteli közegek – vezetékes 1/3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u-HU" sz="2000" b="1" dirty="0"/>
              <a:t>mágneses adathordozók </a:t>
            </a:r>
            <a:r>
              <a:rPr lang="hu-HU" sz="2000" dirty="0"/>
              <a:t>– sávszélesség jó, késleltetés nagy (nem on-line kapcsolat)</a:t>
            </a:r>
          </a:p>
          <a:p>
            <a:r>
              <a:rPr lang="hu-HU" sz="2000" b="1" dirty="0"/>
              <a:t>Sodort érpár</a:t>
            </a:r>
            <a:r>
              <a:rPr lang="hu-HU" sz="2000" dirty="0"/>
              <a:t> (angolul „</a:t>
            </a:r>
            <a:r>
              <a:rPr lang="hu-HU" sz="2000" i="1" dirty="0"/>
              <a:t>twisted </a:t>
            </a:r>
            <a:r>
              <a:rPr lang="hu-HU" sz="2000" i="1" dirty="0" err="1"/>
              <a:t>pair</a:t>
            </a:r>
            <a:r>
              <a:rPr lang="hu-HU" sz="2000" i="1" dirty="0"/>
              <a:t>”</a:t>
            </a:r>
            <a:r>
              <a:rPr lang="hu-HU" sz="2000" dirty="0"/>
              <a:t>) – főként távbeszélőrendszerekben használatos; dupla rézhuzal; analóg és digitális jelátvitel; UTP és STP</a:t>
            </a:r>
          </a:p>
          <a:p>
            <a:r>
              <a:rPr lang="hu-HU" sz="2000" b="1" dirty="0" err="1"/>
              <a:t>Koaxális</a:t>
            </a:r>
            <a:r>
              <a:rPr lang="hu-HU" sz="2000" b="1" dirty="0"/>
              <a:t> kábel</a:t>
            </a:r>
            <a:r>
              <a:rPr lang="hu-HU" sz="2000" dirty="0"/>
              <a:t> – nagyobb sebesség és távolság érhető el, mint a sodorttal; analóg (</a:t>
            </a:r>
            <a:r>
              <a:rPr lang="hu-HU" sz="2000" i="1" dirty="0"/>
              <a:t>75 </a:t>
            </a:r>
            <a:r>
              <a:rPr lang="el-GR" sz="2000" i="1" dirty="0"/>
              <a:t>Ω</a:t>
            </a:r>
            <a:r>
              <a:rPr lang="hu-HU" sz="2000" dirty="0"/>
              <a:t>) és digitális (</a:t>
            </a:r>
            <a:r>
              <a:rPr lang="hu-HU" sz="2000" i="1" dirty="0"/>
              <a:t>50 </a:t>
            </a:r>
            <a:r>
              <a:rPr lang="el-GR" sz="2000" i="1" dirty="0"/>
              <a:t>Ω</a:t>
            </a:r>
            <a:r>
              <a:rPr lang="hu-HU" sz="2000" dirty="0"/>
              <a:t>) jelátvitel</a:t>
            </a:r>
          </a:p>
          <a:p>
            <a:endParaRPr lang="hu-HU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8951" y="3857414"/>
            <a:ext cx="5210336" cy="191774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421636" y="5454398"/>
            <a:ext cx="1088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400" dirty="0">
                <a:solidFill>
                  <a:schemeClr val="bg1"/>
                </a:solidFill>
              </a:rPr>
              <a:t>(</a:t>
            </a:r>
            <a:r>
              <a:rPr lang="hu-HU" sz="1400" dirty="0" err="1">
                <a:solidFill>
                  <a:schemeClr val="bg1"/>
                </a:solidFill>
              </a:rPr>
              <a:t>Tanenbaum</a:t>
            </a:r>
            <a:r>
              <a:rPr lang="hu-HU" sz="1400" dirty="0">
                <a:solidFill>
                  <a:schemeClr val="bg1"/>
                </a:solidFill>
              </a:rPr>
              <a:t>)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629637A9-119A-49DA-BD12-AAC58B377D80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138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Átviteli közegek – vezetékes 2/3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u-HU" sz="2000" b="1" dirty="0"/>
              <a:t>Fényvezető szálak </a:t>
            </a:r>
            <a:r>
              <a:rPr lang="hu-HU" sz="2000" dirty="0"/>
              <a:t>– részei: fényforrás, átviteli közeg és detektor; fényimpulzus 1-es bit, nincs fényimpulzus 0-s bit; sugaraknak más-más </a:t>
            </a:r>
            <a:r>
              <a:rPr lang="hu-HU" sz="2000" dirty="0" err="1"/>
              <a:t>módusa</a:t>
            </a:r>
            <a:r>
              <a:rPr lang="hu-HU" sz="2000" dirty="0"/>
              <a:t> van (határszög ≤ beeső sugár szöge)</a:t>
            </a:r>
          </a:p>
          <a:p>
            <a:pPr marL="0" indent="0">
              <a:buNone/>
            </a:pPr>
            <a:endParaRPr lang="hu-HU" sz="2000" dirty="0"/>
          </a:p>
          <a:p>
            <a:pPr marL="0" indent="0">
              <a:buNone/>
            </a:pPr>
            <a:endParaRPr lang="hu-HU" sz="2000" dirty="0"/>
          </a:p>
          <a:p>
            <a:pPr marL="0" indent="0">
              <a:buNone/>
            </a:pPr>
            <a:endParaRPr lang="hu-HU" sz="2000" dirty="0"/>
          </a:p>
          <a:p>
            <a:pPr marL="0" indent="0">
              <a:buNone/>
            </a:pPr>
            <a:endParaRPr lang="hu-HU" sz="2000" dirty="0"/>
          </a:p>
          <a:p>
            <a:r>
              <a:rPr lang="hu-HU" sz="2000" b="1" dirty="0"/>
              <a:t>Fénykábelek</a:t>
            </a:r>
            <a:r>
              <a:rPr lang="hu-HU" sz="2000" dirty="0"/>
              <a:t> felépítése:</a:t>
            </a:r>
          </a:p>
          <a:p>
            <a:pPr marL="0" indent="0">
              <a:buNone/>
            </a:pPr>
            <a:endParaRPr lang="hu-HU" sz="2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3902" y="2448514"/>
            <a:ext cx="4275651" cy="167432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241788" y="3888490"/>
            <a:ext cx="1088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400" dirty="0">
                <a:solidFill>
                  <a:srgbClr val="FF0000"/>
                </a:solidFill>
              </a:rPr>
              <a:t>(</a:t>
            </a:r>
            <a:r>
              <a:rPr lang="hu-HU" sz="1400" dirty="0" err="1">
                <a:solidFill>
                  <a:srgbClr val="FF0000"/>
                </a:solidFill>
              </a:rPr>
              <a:t>Tanenbaum</a:t>
            </a:r>
            <a:r>
              <a:rPr lang="hu-HU" sz="1400" dirty="0">
                <a:solidFill>
                  <a:srgbClr val="FF0000"/>
                </a:solidFill>
              </a:rPr>
              <a:t>)</a:t>
            </a:r>
            <a:endParaRPr lang="en-US" sz="1400" dirty="0">
              <a:solidFill>
                <a:srgbClr val="FF0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1339" y="4767206"/>
            <a:ext cx="3640776" cy="1670236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629637A9-119A-49DA-BD12-AAC58B377D80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832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0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Átviteli közegek – vezetékes 3/</a:t>
            </a:r>
            <a:r>
              <a:rPr lang="hu-HU" dirty="0" err="1"/>
              <a:t>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u-HU" sz="2000" b="1" dirty="0"/>
              <a:t>Fénykábelek</a:t>
            </a:r>
            <a:r>
              <a:rPr lang="hu-HU" sz="2000" dirty="0"/>
              <a:t> összevetése fényimpulzus típusa alapján</a:t>
            </a:r>
          </a:p>
          <a:p>
            <a:pPr marL="0" indent="0">
              <a:buNone/>
            </a:pPr>
            <a:endParaRPr lang="hu-HU" sz="2000" dirty="0"/>
          </a:p>
          <a:p>
            <a:pPr marL="0" indent="0">
              <a:buNone/>
            </a:pPr>
            <a:endParaRPr lang="hu-HU" sz="2000" dirty="0"/>
          </a:p>
          <a:p>
            <a:pPr marL="0" indent="0">
              <a:buNone/>
            </a:pPr>
            <a:endParaRPr lang="hu-HU" sz="2000" dirty="0"/>
          </a:p>
          <a:p>
            <a:pPr marL="0" indent="0">
              <a:buNone/>
            </a:pPr>
            <a:endParaRPr lang="hu-HU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9006" y="2297498"/>
            <a:ext cx="4661657" cy="1953948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629637A9-119A-49DA-BD12-AAC58B377D80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6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hu-HU" dirty="0"/>
              <a:t>Elméleti alapok – </a:t>
            </a:r>
            <a:r>
              <a:rPr lang="hu-HU" sz="4400" dirty="0"/>
              <a:t>vezeték nélküli</a:t>
            </a:r>
            <a:r>
              <a:rPr lang="hu-HU" dirty="0"/>
              <a:t> </a:t>
            </a:r>
            <a:r>
              <a:rPr lang="hu-HU" sz="4400" dirty="0"/>
              <a:t>adatátvitel</a:t>
            </a:r>
            <a:r>
              <a:rPr lang="hu-HU" dirty="0"/>
              <a:t>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hu-HU" sz="2000" b="1" dirty="0"/>
                  <a:t>Frekvencia</a:t>
                </a:r>
                <a:r>
                  <a:rPr lang="hu-HU" sz="2000" dirty="0"/>
                  <a:t>: elektromágneses hullám másodpercenkénti rezgésszáma. </a:t>
                </a:r>
              </a:p>
              <a:p>
                <a:pPr lvl="1"/>
                <a:r>
                  <a:rPr lang="hu-HU" sz="2000" dirty="0"/>
                  <a:t>Jelölés: </a:t>
                </a:r>
                <a14:m>
                  <m:oMath xmlns:m="http://schemas.openxmlformats.org/officeDocument/2006/math">
                    <m:r>
                      <a:rPr lang="hu-HU" sz="2000" i="1" dirty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lang="hu-HU" sz="2000" dirty="0"/>
              </a:p>
              <a:p>
                <a:pPr lvl="1"/>
                <a:r>
                  <a:rPr lang="hu-HU" sz="2000" dirty="0"/>
                  <a:t>Mértékegység: Hertz (</a:t>
                </a:r>
                <a14:m>
                  <m:oMath xmlns:m="http://schemas.openxmlformats.org/officeDocument/2006/math">
                    <m:r>
                      <a:rPr lang="hu-HU" sz="2000" i="1" dirty="0" smtClean="0">
                        <a:latin typeface="Cambria Math" panose="02040503050406030204" pitchFamily="18" charset="0"/>
                      </a:rPr>
                      <m:t>𝐻𝑧</m:t>
                    </m:r>
                  </m:oMath>
                </a14:m>
                <a:r>
                  <a:rPr lang="hu-HU" sz="2000" dirty="0"/>
                  <a:t>)</a:t>
                </a:r>
              </a:p>
              <a:p>
                <a:pPr lvl="1"/>
                <a:endParaRPr lang="hu-HU" sz="2000" dirty="0"/>
              </a:p>
              <a:p>
                <a:r>
                  <a:rPr lang="hu-HU" sz="2000" b="1" dirty="0"/>
                  <a:t>Hullámhossz</a:t>
                </a:r>
                <a:r>
                  <a:rPr lang="hu-HU" sz="2000" dirty="0"/>
                  <a:t>: két egymást követő hullámcsúcs (vagy hullámvölgy) közötti távolság</a:t>
                </a:r>
              </a:p>
              <a:p>
                <a:pPr lvl="1"/>
                <a:r>
                  <a:rPr lang="hu-HU" sz="2000" dirty="0"/>
                  <a:t>Jelölés: </a:t>
                </a:r>
                <a:r>
                  <a:rPr lang="el-GR" sz="2000" dirty="0"/>
                  <a:t>λ</a:t>
                </a:r>
                <a:endParaRPr lang="hu-HU" sz="2000" dirty="0"/>
              </a:p>
              <a:p>
                <a:pPr lvl="1"/>
                <a:endParaRPr lang="hu-HU" sz="2000" dirty="0"/>
              </a:p>
              <a:p>
                <a:r>
                  <a:rPr lang="hu-HU" sz="2000" b="1" dirty="0"/>
                  <a:t>Fénysebesség</a:t>
                </a:r>
                <a:r>
                  <a:rPr lang="hu-HU" sz="2000" dirty="0"/>
                  <a:t>: az elektromágneses hullámok terjedési sebessége vákuumban </a:t>
                </a:r>
              </a:p>
              <a:p>
                <a:pPr lvl="1"/>
                <a:r>
                  <a:rPr lang="hu-HU" sz="2000" dirty="0"/>
                  <a:t>Jelölés: </a:t>
                </a:r>
                <a14:m>
                  <m:oMath xmlns:m="http://schemas.openxmlformats.org/officeDocument/2006/math">
                    <m:r>
                      <a:rPr lang="hu-HU" sz="2000" b="0" i="1" dirty="0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endParaRPr lang="hu-HU" sz="2000" dirty="0"/>
              </a:p>
              <a:p>
                <a:pPr lvl="1"/>
                <a:r>
                  <a:rPr lang="hu-HU" sz="2000" dirty="0"/>
                  <a:t>Értéke: kb. </a:t>
                </a:r>
                <a14:m>
                  <m:oMath xmlns:m="http://schemas.openxmlformats.org/officeDocument/2006/math">
                    <m:r>
                      <a:rPr lang="hu-HU" sz="2000" b="0" i="1" dirty="0" smtClean="0">
                        <a:latin typeface="Cambria Math" panose="02040503050406030204" pitchFamily="18" charset="0"/>
                      </a:rPr>
                      <m:t>3∗</m:t>
                    </m:r>
                    <m:sSup>
                      <m:sSupPr>
                        <m:ctrlPr>
                          <a:rPr lang="hu-HU" sz="20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hu-HU" sz="2000" b="0" i="1" dirty="0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hu-HU" sz="2000" b="0" i="1" dirty="0" smtClean="0">
                            <a:latin typeface="Cambria Math" panose="02040503050406030204" pitchFamily="18" charset="0"/>
                          </a:rPr>
                          <m:t>8</m:t>
                        </m:r>
                      </m:sup>
                    </m:sSup>
                    <m:f>
                      <m:fPr>
                        <m:ctrlPr>
                          <a:rPr lang="hu-HU" sz="200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hu-HU" sz="2000" b="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num>
                      <m:den>
                        <m:r>
                          <a:rPr lang="hu-HU" sz="2000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den>
                    </m:f>
                  </m:oMath>
                </a14:m>
                <a:endParaRPr lang="hu-HU" sz="2000" dirty="0"/>
              </a:p>
              <a:p>
                <a:pPr lvl="1"/>
                <a:r>
                  <a:rPr lang="hu-HU" sz="2000" dirty="0"/>
                  <a:t>Rézben és üvegszálban ez a sebesség nagyjából a 2/3-adára csökken</a:t>
                </a:r>
              </a:p>
              <a:p>
                <a:r>
                  <a:rPr lang="hu-HU" sz="2000" dirty="0"/>
                  <a:t>Összefüggés a fenti mennyiségek között: </a:t>
                </a:r>
                <a:r>
                  <a:rPr lang="el-GR" sz="2000" i="0" dirty="0">
                    <a:latin typeface="+mj-lt"/>
                  </a:rPr>
                  <a:t>λ</a:t>
                </a:r>
                <a:r>
                  <a:rPr lang="hu-HU" sz="2000" i="1" dirty="0"/>
                  <a:t>f</a:t>
                </a:r>
                <a:r>
                  <a:rPr lang="hu-HU" sz="2000" dirty="0"/>
                  <a:t> = </a:t>
                </a:r>
                <a:r>
                  <a:rPr lang="hu-HU" sz="2000" i="1" dirty="0"/>
                  <a:t>c</a:t>
                </a:r>
                <a:endParaRPr lang="en-US" sz="2000" i="1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t="-597" r="-2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629637A9-119A-49DA-BD12-AAC58B377D80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192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hu-HU" dirty="0"/>
              <a:t>Elméleti alapok – </a:t>
            </a:r>
            <a:r>
              <a:rPr lang="hu-HU" sz="3600" dirty="0"/>
              <a:t>elektromágneses spektrum</a:t>
            </a:r>
            <a:endParaRPr lang="en-US" sz="5400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14122714"/>
              </p:ext>
            </p:extLst>
          </p:nvPr>
        </p:nvGraphicFramePr>
        <p:xfrm>
          <a:off x="2300522" y="1589418"/>
          <a:ext cx="4727685" cy="5029200"/>
        </p:xfrm>
        <a:graphic>
          <a:graphicData uri="http://schemas.openxmlformats.org/drawingml/2006/table">
            <a:tbl>
              <a:tblPr/>
              <a:tblGrid>
                <a:gridCol w="12395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972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908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hu-HU" b="1" dirty="0"/>
                        <a:t>Tartomány  neve</a:t>
                      </a:r>
                      <a:endParaRPr lang="en-US" b="1" dirty="0"/>
                    </a:p>
                  </a:txBody>
                  <a:tcPr marL="42863" marR="42863" marT="57150" marB="5715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b="1" dirty="0"/>
                        <a:t>Hullámhossz</a:t>
                      </a:r>
                      <a:br>
                        <a:rPr lang="en-US" b="1" dirty="0"/>
                      </a:br>
                      <a:r>
                        <a:rPr lang="en-US" b="1" dirty="0"/>
                        <a:t>(</a:t>
                      </a:r>
                      <a:r>
                        <a:rPr lang="hu-HU" b="0" i="1" noProof="0" dirty="0"/>
                        <a:t>centiméter</a:t>
                      </a:r>
                      <a:r>
                        <a:rPr lang="en-US" b="1" dirty="0"/>
                        <a:t>)</a:t>
                      </a:r>
                      <a:endParaRPr lang="en-US" dirty="0"/>
                    </a:p>
                  </a:txBody>
                  <a:tcPr marL="42863" marR="42863" marT="57150" marB="571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b="1" dirty="0"/>
                        <a:t>Frekvencia</a:t>
                      </a:r>
                      <a:br>
                        <a:rPr lang="en-US" b="1" dirty="0"/>
                      </a:br>
                      <a:r>
                        <a:rPr lang="en-US" b="1" dirty="0"/>
                        <a:t>(</a:t>
                      </a:r>
                      <a:r>
                        <a:rPr lang="en-US" b="0" i="1" dirty="0"/>
                        <a:t>H</a:t>
                      </a:r>
                      <a:r>
                        <a:rPr lang="hu-HU" b="0" i="1" dirty="0" err="1"/>
                        <a:t>ert</a:t>
                      </a:r>
                      <a:r>
                        <a:rPr lang="en-US" b="0" i="1" dirty="0"/>
                        <a:t>z</a:t>
                      </a:r>
                      <a:r>
                        <a:rPr lang="en-US" b="1" dirty="0"/>
                        <a:t>)</a:t>
                      </a:r>
                      <a:endParaRPr lang="en-US" dirty="0"/>
                    </a:p>
                  </a:txBody>
                  <a:tcPr marL="42863" marR="42863" marT="57150" marB="571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Rádió</a:t>
                      </a:r>
                      <a:endParaRPr lang="en-US" dirty="0"/>
                    </a:p>
                  </a:txBody>
                  <a:tcPr marL="42863" marR="42863" marT="57150" marB="5715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/>
                        <a:t>&gt;</a:t>
                      </a:r>
                      <a:r>
                        <a:rPr lang="en-US"/>
                        <a:t>10</a:t>
                      </a:r>
                      <a:endParaRPr lang="en-US" dirty="0"/>
                    </a:p>
                  </a:txBody>
                  <a:tcPr marL="42863" marR="42863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&lt; 3 </a:t>
                      </a:r>
                      <a:r>
                        <a:rPr lang="hu-HU" dirty="0"/>
                        <a:t>*</a:t>
                      </a:r>
                      <a:r>
                        <a:rPr lang="en-US" dirty="0"/>
                        <a:t> 10</a:t>
                      </a:r>
                      <a:r>
                        <a:rPr lang="en-US" baseline="30000" dirty="0"/>
                        <a:t>9</a:t>
                      </a:r>
                      <a:endParaRPr lang="en-US" dirty="0"/>
                    </a:p>
                  </a:txBody>
                  <a:tcPr marL="42863" marR="42863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Mikrohullám</a:t>
                      </a:r>
                      <a:endParaRPr lang="en-US" dirty="0"/>
                    </a:p>
                  </a:txBody>
                  <a:tcPr marL="42863" marR="42863" marT="57150" marB="5715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10 - 0.01</a:t>
                      </a:r>
                    </a:p>
                  </a:txBody>
                  <a:tcPr marL="42863" marR="42863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 </a:t>
                      </a:r>
                      <a:r>
                        <a:rPr lang="hu-HU" dirty="0"/>
                        <a:t>*</a:t>
                      </a:r>
                      <a:r>
                        <a:rPr lang="en-US" dirty="0"/>
                        <a:t> 10</a:t>
                      </a:r>
                      <a:r>
                        <a:rPr lang="en-US" baseline="30000" dirty="0"/>
                        <a:t>9</a:t>
                      </a:r>
                      <a:r>
                        <a:rPr lang="en-US" dirty="0"/>
                        <a:t> - 3 </a:t>
                      </a:r>
                      <a:r>
                        <a:rPr lang="hu-HU" dirty="0"/>
                        <a:t>*</a:t>
                      </a:r>
                      <a:r>
                        <a:rPr lang="en-US" dirty="0"/>
                        <a:t> 10</a:t>
                      </a:r>
                      <a:r>
                        <a:rPr lang="en-US" baseline="30000" dirty="0"/>
                        <a:t>12</a:t>
                      </a:r>
                      <a:endParaRPr lang="en-US" dirty="0"/>
                    </a:p>
                  </a:txBody>
                  <a:tcPr marL="42863" marR="42863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Infravörös</a:t>
                      </a:r>
                      <a:endParaRPr lang="en-US" dirty="0"/>
                    </a:p>
                  </a:txBody>
                  <a:tcPr marL="42863" marR="42863" marT="57150" marB="5715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0.01 - 7 x 10</a:t>
                      </a:r>
                      <a:r>
                        <a:rPr lang="en-US" baseline="30000" dirty="0"/>
                        <a:t>-5</a:t>
                      </a:r>
                      <a:endParaRPr lang="en-US" dirty="0"/>
                    </a:p>
                  </a:txBody>
                  <a:tcPr marL="42863" marR="42863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 x 10</a:t>
                      </a:r>
                      <a:r>
                        <a:rPr lang="en-US" baseline="30000" dirty="0"/>
                        <a:t>12</a:t>
                      </a:r>
                      <a:r>
                        <a:rPr lang="en-US" dirty="0"/>
                        <a:t> - 4.3 x 10</a:t>
                      </a:r>
                      <a:r>
                        <a:rPr lang="en-US" baseline="30000" dirty="0"/>
                        <a:t>14</a:t>
                      </a:r>
                      <a:endParaRPr lang="en-US" dirty="0"/>
                    </a:p>
                  </a:txBody>
                  <a:tcPr marL="42863" marR="42863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Látható</a:t>
                      </a:r>
                      <a:endParaRPr lang="en-US" dirty="0"/>
                    </a:p>
                  </a:txBody>
                  <a:tcPr marL="42863" marR="42863" marT="57150" marB="5715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x 10</a:t>
                      </a:r>
                      <a:r>
                        <a:rPr lang="en-US" baseline="30000" dirty="0"/>
                        <a:t>-5</a:t>
                      </a:r>
                      <a:r>
                        <a:rPr lang="en-US" dirty="0"/>
                        <a:t> - 4 x 10</a:t>
                      </a:r>
                      <a:r>
                        <a:rPr lang="en-US" baseline="30000" dirty="0"/>
                        <a:t>-5</a:t>
                      </a:r>
                      <a:endParaRPr lang="en-US" dirty="0"/>
                    </a:p>
                  </a:txBody>
                  <a:tcPr marL="42863" marR="42863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4.3 </a:t>
                      </a:r>
                      <a:r>
                        <a:rPr lang="hu-HU" dirty="0"/>
                        <a:t>*</a:t>
                      </a:r>
                      <a:r>
                        <a:rPr lang="en-US" dirty="0"/>
                        <a:t> 10</a:t>
                      </a:r>
                      <a:r>
                        <a:rPr lang="en-US" baseline="30000" dirty="0"/>
                        <a:t>14</a:t>
                      </a:r>
                      <a:r>
                        <a:rPr lang="en-US" dirty="0"/>
                        <a:t> - 7.5 </a:t>
                      </a:r>
                      <a:r>
                        <a:rPr lang="hu-HU" dirty="0"/>
                        <a:t>*</a:t>
                      </a:r>
                      <a:r>
                        <a:rPr lang="en-US" dirty="0"/>
                        <a:t> 10</a:t>
                      </a:r>
                      <a:r>
                        <a:rPr lang="en-US" baseline="30000" dirty="0"/>
                        <a:t>14</a:t>
                      </a:r>
                      <a:endParaRPr lang="en-US" dirty="0"/>
                    </a:p>
                  </a:txBody>
                  <a:tcPr marL="42863" marR="42863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Ultraibolya</a:t>
                      </a:r>
                      <a:endParaRPr lang="en-US" dirty="0"/>
                    </a:p>
                  </a:txBody>
                  <a:tcPr marL="42863" marR="42863" marT="57150" marB="5715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 x 10</a:t>
                      </a:r>
                      <a:r>
                        <a:rPr lang="en-US" baseline="30000" dirty="0"/>
                        <a:t>-5</a:t>
                      </a:r>
                      <a:r>
                        <a:rPr lang="en-US" dirty="0"/>
                        <a:t> - 10</a:t>
                      </a:r>
                      <a:r>
                        <a:rPr lang="en-US" baseline="30000" dirty="0"/>
                        <a:t>-7</a:t>
                      </a:r>
                      <a:endParaRPr lang="en-US" dirty="0"/>
                    </a:p>
                  </a:txBody>
                  <a:tcPr marL="42863" marR="42863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7.5 </a:t>
                      </a:r>
                      <a:r>
                        <a:rPr lang="hu-HU" dirty="0"/>
                        <a:t>*</a:t>
                      </a:r>
                      <a:r>
                        <a:rPr lang="en-US" dirty="0"/>
                        <a:t> 10</a:t>
                      </a:r>
                      <a:r>
                        <a:rPr lang="en-US" baseline="30000" dirty="0"/>
                        <a:t>14</a:t>
                      </a:r>
                      <a:r>
                        <a:rPr lang="en-US" dirty="0"/>
                        <a:t> - 3 </a:t>
                      </a:r>
                      <a:r>
                        <a:rPr lang="hu-HU" dirty="0"/>
                        <a:t>*</a:t>
                      </a:r>
                      <a:r>
                        <a:rPr lang="en-US" dirty="0"/>
                        <a:t> 10</a:t>
                      </a:r>
                      <a:r>
                        <a:rPr lang="en-US" baseline="30000" dirty="0"/>
                        <a:t>17</a:t>
                      </a:r>
                      <a:endParaRPr lang="en-US" dirty="0"/>
                    </a:p>
                  </a:txBody>
                  <a:tcPr marL="42863" marR="42863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Röntgen sugarak</a:t>
                      </a:r>
                      <a:endParaRPr lang="en-US" dirty="0"/>
                    </a:p>
                  </a:txBody>
                  <a:tcPr marL="42863" marR="42863" marT="57150" marB="5715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  <a:r>
                        <a:rPr lang="en-US" baseline="30000" dirty="0"/>
                        <a:t>-7</a:t>
                      </a:r>
                      <a:r>
                        <a:rPr lang="en-US" dirty="0"/>
                        <a:t> - 10</a:t>
                      </a:r>
                      <a:r>
                        <a:rPr lang="en-US" baseline="30000" dirty="0"/>
                        <a:t>-9</a:t>
                      </a:r>
                      <a:endParaRPr lang="en-US" dirty="0"/>
                    </a:p>
                  </a:txBody>
                  <a:tcPr marL="42863" marR="42863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 </a:t>
                      </a:r>
                      <a:r>
                        <a:rPr lang="hu-HU" dirty="0"/>
                        <a:t>*</a:t>
                      </a:r>
                      <a:r>
                        <a:rPr lang="en-US" dirty="0"/>
                        <a:t> 10</a:t>
                      </a:r>
                      <a:r>
                        <a:rPr lang="en-US" baseline="30000" dirty="0"/>
                        <a:t>17</a:t>
                      </a:r>
                      <a:r>
                        <a:rPr lang="en-US" dirty="0"/>
                        <a:t> - 3 </a:t>
                      </a:r>
                      <a:r>
                        <a:rPr lang="hu-HU" dirty="0"/>
                        <a:t>*</a:t>
                      </a:r>
                      <a:r>
                        <a:rPr lang="en-US" dirty="0"/>
                        <a:t> 10</a:t>
                      </a:r>
                      <a:r>
                        <a:rPr lang="en-US" baseline="30000" dirty="0"/>
                        <a:t>19</a:t>
                      </a:r>
                      <a:endParaRPr lang="en-US" dirty="0"/>
                    </a:p>
                  </a:txBody>
                  <a:tcPr marL="42863" marR="42863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Gamma </a:t>
                      </a:r>
                      <a:r>
                        <a:rPr lang="hu-HU" dirty="0"/>
                        <a:t>sugarak</a:t>
                      </a:r>
                      <a:endParaRPr lang="en-US" dirty="0"/>
                    </a:p>
                  </a:txBody>
                  <a:tcPr marL="42863" marR="42863" marT="57150" marB="5715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&lt; 10</a:t>
                      </a:r>
                      <a:r>
                        <a:rPr lang="en-US" baseline="30000" dirty="0"/>
                        <a:t>-9</a:t>
                      </a:r>
                      <a:endParaRPr lang="en-US" dirty="0"/>
                    </a:p>
                  </a:txBody>
                  <a:tcPr marL="42863" marR="42863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&gt; 3 </a:t>
                      </a:r>
                      <a:r>
                        <a:rPr lang="hu-HU" dirty="0"/>
                        <a:t>*</a:t>
                      </a:r>
                      <a:r>
                        <a:rPr lang="en-US" dirty="0"/>
                        <a:t> 10</a:t>
                      </a:r>
                      <a:r>
                        <a:rPr lang="en-US" baseline="30000" dirty="0"/>
                        <a:t>19</a:t>
                      </a:r>
                      <a:endParaRPr lang="en-US" dirty="0"/>
                    </a:p>
                  </a:txBody>
                  <a:tcPr marL="42863" marR="42863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4479634" y="-94565"/>
            <a:ext cx="1847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1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629637A9-119A-49DA-BD12-AAC58B377D80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00496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hu-HU" dirty="0"/>
              <a:t>Elméleti alapok – </a:t>
            </a:r>
            <a:r>
              <a:rPr lang="hu-HU" sz="3600" dirty="0"/>
              <a:t>elektromágneses spektrum</a:t>
            </a:r>
            <a:endParaRPr lang="en-US" sz="5400" dirty="0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4479634" y="-94565"/>
            <a:ext cx="1847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1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1082567" y="4840013"/>
            <a:ext cx="6853120" cy="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1408385" y="4611415"/>
            <a:ext cx="0" cy="4887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2444785" y="4595649"/>
            <a:ext cx="0" cy="4887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3462938" y="4595649"/>
            <a:ext cx="0" cy="4887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4503823" y="4595649"/>
            <a:ext cx="0" cy="4887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507566" y="4579883"/>
            <a:ext cx="0" cy="4887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6525720" y="4579883"/>
            <a:ext cx="0" cy="4887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7519546" y="4601888"/>
            <a:ext cx="0" cy="4887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148203" y="5175109"/>
            <a:ext cx="5421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sz="1600" b="1" dirty="0"/>
              <a:t>30 </a:t>
            </a:r>
          </a:p>
          <a:p>
            <a:pPr algn="ctr"/>
            <a:r>
              <a:rPr lang="hu-HU" sz="1600" b="1" dirty="0"/>
              <a:t>KHz</a:t>
            </a:r>
            <a:endParaRPr lang="en-US" sz="1600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2143831" y="5144079"/>
            <a:ext cx="5661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sz="1600" b="1" dirty="0"/>
              <a:t>300 </a:t>
            </a:r>
          </a:p>
          <a:p>
            <a:pPr algn="ctr"/>
            <a:r>
              <a:rPr lang="hu-HU" sz="1600" b="1" dirty="0"/>
              <a:t>KHz</a:t>
            </a:r>
            <a:endParaRPr lang="en-US" sz="1600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3172722" y="5150100"/>
            <a:ext cx="5741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sz="1600" b="1" dirty="0"/>
              <a:t>3</a:t>
            </a:r>
          </a:p>
          <a:p>
            <a:pPr algn="ctr"/>
            <a:r>
              <a:rPr lang="hu-HU" sz="1600" b="1" dirty="0"/>
              <a:t>MHz</a:t>
            </a:r>
            <a:endParaRPr lang="en-US" sz="1600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4217642" y="5135586"/>
            <a:ext cx="5741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sz="1600" b="1" dirty="0"/>
              <a:t>30</a:t>
            </a:r>
          </a:p>
          <a:p>
            <a:pPr algn="ctr"/>
            <a:r>
              <a:rPr lang="hu-HU" sz="1600" b="1" dirty="0"/>
              <a:t>MHz</a:t>
            </a:r>
            <a:endParaRPr lang="en-US" sz="1600" b="1" dirty="0"/>
          </a:p>
        </p:txBody>
      </p:sp>
      <p:sp>
        <p:nvSpPr>
          <p:cNvPr id="28" name="TextBox 27"/>
          <p:cNvSpPr txBox="1"/>
          <p:nvPr/>
        </p:nvSpPr>
        <p:spPr>
          <a:xfrm>
            <a:off x="5198697" y="5126702"/>
            <a:ext cx="5741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sz="1600" b="1" dirty="0"/>
              <a:t>300</a:t>
            </a:r>
          </a:p>
          <a:p>
            <a:pPr algn="ctr"/>
            <a:r>
              <a:rPr lang="hu-HU" sz="1600" b="1" dirty="0"/>
              <a:t>MHz</a:t>
            </a:r>
            <a:endParaRPr lang="en-US" sz="1600" b="1" dirty="0"/>
          </a:p>
        </p:txBody>
      </p:sp>
      <p:sp>
        <p:nvSpPr>
          <p:cNvPr id="29" name="TextBox 28"/>
          <p:cNvSpPr txBox="1"/>
          <p:nvPr/>
        </p:nvSpPr>
        <p:spPr>
          <a:xfrm>
            <a:off x="6221718" y="5100146"/>
            <a:ext cx="5533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sz="1600" b="1" dirty="0"/>
              <a:t>3</a:t>
            </a:r>
          </a:p>
          <a:p>
            <a:pPr algn="ctr"/>
            <a:r>
              <a:rPr lang="hu-HU" sz="1600" b="1" dirty="0" err="1"/>
              <a:t>GHz</a:t>
            </a:r>
            <a:endParaRPr lang="en-US" sz="1600" b="1" dirty="0"/>
          </a:p>
        </p:txBody>
      </p:sp>
      <p:sp>
        <p:nvSpPr>
          <p:cNvPr id="30" name="TextBox 29"/>
          <p:cNvSpPr txBox="1"/>
          <p:nvPr/>
        </p:nvSpPr>
        <p:spPr>
          <a:xfrm>
            <a:off x="7216288" y="5129094"/>
            <a:ext cx="5533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sz="1600" b="1" dirty="0"/>
              <a:t>30</a:t>
            </a:r>
          </a:p>
          <a:p>
            <a:pPr algn="ctr"/>
            <a:r>
              <a:rPr lang="hu-HU" sz="1600" b="1" dirty="0" err="1"/>
              <a:t>GHz</a:t>
            </a:r>
            <a:endParaRPr lang="en-US" sz="1600" b="1" dirty="0"/>
          </a:p>
        </p:txBody>
      </p:sp>
      <p:sp>
        <p:nvSpPr>
          <p:cNvPr id="31" name="Left Brace 30"/>
          <p:cNvSpPr/>
          <p:nvPr/>
        </p:nvSpPr>
        <p:spPr>
          <a:xfrm rot="5400000">
            <a:off x="793539" y="3898704"/>
            <a:ext cx="208689" cy="1003744"/>
          </a:xfrm>
          <a:prstGeom prst="leftBrace">
            <a:avLst/>
          </a:prstGeom>
          <a:ln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Left Brace 31"/>
          <p:cNvSpPr/>
          <p:nvPr/>
        </p:nvSpPr>
        <p:spPr>
          <a:xfrm rot="5400000">
            <a:off x="1833464" y="3543104"/>
            <a:ext cx="208689" cy="1003744"/>
          </a:xfrm>
          <a:prstGeom prst="leftBrace">
            <a:avLst/>
          </a:prstGeom>
          <a:ln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Left Brace 32"/>
          <p:cNvSpPr/>
          <p:nvPr/>
        </p:nvSpPr>
        <p:spPr>
          <a:xfrm rot="5400000">
            <a:off x="2858979" y="3894060"/>
            <a:ext cx="208689" cy="1003744"/>
          </a:xfrm>
          <a:prstGeom prst="leftBrace">
            <a:avLst/>
          </a:prstGeom>
          <a:ln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Left Brace 33"/>
          <p:cNvSpPr/>
          <p:nvPr/>
        </p:nvSpPr>
        <p:spPr>
          <a:xfrm rot="5400000">
            <a:off x="3896178" y="3543104"/>
            <a:ext cx="208689" cy="1003744"/>
          </a:xfrm>
          <a:prstGeom prst="leftBrace">
            <a:avLst/>
          </a:prstGeom>
          <a:ln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Left Brace 34"/>
          <p:cNvSpPr/>
          <p:nvPr/>
        </p:nvSpPr>
        <p:spPr>
          <a:xfrm rot="5400000">
            <a:off x="4903607" y="3904737"/>
            <a:ext cx="208689" cy="1003744"/>
          </a:xfrm>
          <a:prstGeom prst="leftBrace">
            <a:avLst/>
          </a:prstGeom>
          <a:ln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Left Brace 35"/>
          <p:cNvSpPr/>
          <p:nvPr/>
        </p:nvSpPr>
        <p:spPr>
          <a:xfrm rot="5400000">
            <a:off x="5905322" y="3540369"/>
            <a:ext cx="208689" cy="1003744"/>
          </a:xfrm>
          <a:prstGeom prst="leftBrace">
            <a:avLst/>
          </a:prstGeom>
          <a:ln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719176" y="3881001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VLF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1816982" y="3529851"/>
            <a:ext cx="373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LF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2805719" y="3930334"/>
            <a:ext cx="463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MF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3854929" y="3505362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HF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4824311" y="3930334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VHF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5791336" y="3505362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UHF</a:t>
            </a:r>
            <a:endParaRPr lang="en-US" dirty="0"/>
          </a:p>
        </p:txBody>
      </p:sp>
      <p:sp>
        <p:nvSpPr>
          <p:cNvPr id="43" name="Left Brace 42"/>
          <p:cNvSpPr/>
          <p:nvPr/>
        </p:nvSpPr>
        <p:spPr>
          <a:xfrm rot="5400000">
            <a:off x="6916761" y="3888470"/>
            <a:ext cx="208689" cy="1003744"/>
          </a:xfrm>
          <a:prstGeom prst="leftBrace">
            <a:avLst/>
          </a:prstGeom>
          <a:ln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6837465" y="3914067"/>
            <a:ext cx="540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SHF</a:t>
            </a:r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345490" y="1836365"/>
            <a:ext cx="993452" cy="6886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hu-HU" dirty="0"/>
              <a:t>Például: </a:t>
            </a:r>
            <a:r>
              <a:rPr lang="hu-HU" sz="1750" i="1" dirty="0"/>
              <a:t>órajelek</a:t>
            </a:r>
            <a:endParaRPr lang="en-US" sz="1750" i="1" dirty="0"/>
          </a:p>
        </p:txBody>
      </p:sp>
      <p:sp>
        <p:nvSpPr>
          <p:cNvPr id="49" name="Rectangle 48"/>
          <p:cNvSpPr/>
          <p:nvPr/>
        </p:nvSpPr>
        <p:spPr>
          <a:xfrm>
            <a:off x="1408385" y="1832956"/>
            <a:ext cx="981972" cy="14462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hu-HU" dirty="0"/>
              <a:t>Például: </a:t>
            </a:r>
            <a:r>
              <a:rPr lang="hu-HU" sz="1750" i="1" dirty="0"/>
              <a:t>tengerészeti mobil, rádió adatszórás</a:t>
            </a:r>
            <a:endParaRPr lang="en-US" sz="1750" i="1" dirty="0"/>
          </a:p>
        </p:txBody>
      </p:sp>
      <p:sp>
        <p:nvSpPr>
          <p:cNvPr id="50" name="Rectangle 49"/>
          <p:cNvSpPr/>
          <p:nvPr/>
        </p:nvSpPr>
        <p:spPr>
          <a:xfrm>
            <a:off x="3457155" y="1822957"/>
            <a:ext cx="1003743" cy="14682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hu-HU" dirty="0"/>
              <a:t>Például: </a:t>
            </a:r>
            <a:r>
              <a:rPr lang="hu-HU" i="1" dirty="0"/>
              <a:t>légforgalmi</a:t>
            </a:r>
            <a:r>
              <a:rPr lang="hu-HU" sz="1750" i="1" dirty="0"/>
              <a:t> mobil, rádió adatszórás (amatőr)</a:t>
            </a:r>
            <a:endParaRPr lang="en-US" sz="1750" i="1" dirty="0"/>
          </a:p>
        </p:txBody>
      </p:sp>
      <p:sp>
        <p:nvSpPr>
          <p:cNvPr id="51" name="Rectangle 50"/>
          <p:cNvSpPr/>
          <p:nvPr/>
        </p:nvSpPr>
        <p:spPr>
          <a:xfrm>
            <a:off x="4508570" y="1830276"/>
            <a:ext cx="1003743" cy="14682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hu-HU" dirty="0"/>
              <a:t>Például: </a:t>
            </a:r>
            <a:r>
              <a:rPr lang="hu-HU" i="1" dirty="0"/>
              <a:t>televízió</a:t>
            </a:r>
            <a:r>
              <a:rPr lang="hu-HU" sz="1750" i="1" dirty="0"/>
              <a:t>, rádió navigáció</a:t>
            </a:r>
            <a:endParaRPr lang="en-US" sz="1750" i="1" dirty="0"/>
          </a:p>
        </p:txBody>
      </p:sp>
      <p:sp>
        <p:nvSpPr>
          <p:cNvPr id="52" name="Rectangle 51"/>
          <p:cNvSpPr/>
          <p:nvPr/>
        </p:nvSpPr>
        <p:spPr>
          <a:xfrm>
            <a:off x="5559986" y="1822957"/>
            <a:ext cx="1003743" cy="14682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hu-HU" dirty="0"/>
              <a:t>Például: </a:t>
            </a:r>
            <a:r>
              <a:rPr lang="hu-HU" sz="1750" i="1" dirty="0"/>
              <a:t>televíziós adatszórás,  navigáció</a:t>
            </a:r>
            <a:endParaRPr lang="en-US" sz="1750" i="1" dirty="0"/>
          </a:p>
        </p:txBody>
      </p:sp>
      <p:sp>
        <p:nvSpPr>
          <p:cNvPr id="53" name="Rectangle 52"/>
          <p:cNvSpPr/>
          <p:nvPr/>
        </p:nvSpPr>
        <p:spPr>
          <a:xfrm>
            <a:off x="2438030" y="1828384"/>
            <a:ext cx="981972" cy="14462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hu-HU" dirty="0"/>
              <a:t>Például: </a:t>
            </a:r>
            <a:r>
              <a:rPr lang="hu-HU" sz="1750" i="1" dirty="0"/>
              <a:t>szárazföldi mobil, rádió adatszórás</a:t>
            </a:r>
            <a:endParaRPr lang="en-US" sz="1750" i="1" dirty="0"/>
          </a:p>
        </p:txBody>
      </p:sp>
      <p:sp>
        <p:nvSpPr>
          <p:cNvPr id="54" name="Rectangle 53"/>
          <p:cNvSpPr/>
          <p:nvPr/>
        </p:nvSpPr>
        <p:spPr>
          <a:xfrm>
            <a:off x="6611401" y="1826765"/>
            <a:ext cx="981972" cy="14718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hu-HU" dirty="0"/>
              <a:t>Például: </a:t>
            </a:r>
            <a:r>
              <a:rPr lang="hu-HU" sz="1750" i="1" dirty="0"/>
              <a:t>szatellit kommunikáció</a:t>
            </a:r>
            <a:endParaRPr lang="en-US" sz="1750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629637A9-119A-49DA-BD12-AAC58B377D80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1507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hu-HU" dirty="0"/>
              <a:t>Elméleti alapok – </a:t>
            </a:r>
            <a:r>
              <a:rPr lang="hu-HU" sz="3600" dirty="0"/>
              <a:t>elektromágneses spektrum</a:t>
            </a:r>
            <a:endParaRPr lang="en-US" sz="5400" dirty="0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4479634" y="-94565"/>
            <a:ext cx="1847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1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640" y="1879943"/>
            <a:ext cx="5724333" cy="405349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457513" y="5938030"/>
            <a:ext cx="2192588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hu-HU" dirty="0">
                <a:solidFill>
                  <a:schemeClr val="bg2">
                    <a:lumMod val="50000"/>
                  </a:schemeClr>
                </a:solidFill>
              </a:rPr>
              <a:t>[Forrás: T</a:t>
            </a:r>
            <a:r>
              <a:rPr lang="en-US" b="1" dirty="0" err="1">
                <a:solidFill>
                  <a:schemeClr val="bg2">
                    <a:lumMod val="50000"/>
                  </a:schemeClr>
                </a:solidFill>
              </a:rPr>
              <a:t>anenbaum</a:t>
            </a:r>
            <a:r>
              <a:rPr lang="hu-HU" b="1" dirty="0">
                <a:solidFill>
                  <a:schemeClr val="bg2">
                    <a:lumMod val="50000"/>
                  </a:schemeClr>
                </a:solidFill>
              </a:rPr>
              <a:t>]</a:t>
            </a:r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 </a:t>
            </a:r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629637A9-119A-49DA-BD12-AAC58B377D80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44190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Átviteli közegek – vezeték nélküli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u-HU" sz="2000" b="1" dirty="0"/>
              <a:t>Rádiófrekvenciás átvitel</a:t>
            </a:r>
            <a:r>
              <a:rPr lang="hu-HU" sz="2000" dirty="0"/>
              <a:t> – egyszerűen előállíthatóak; nagy távolság; kültéri és beltéri alkalmazhatóság; frekvenciafüggő terjedési jellemzők</a:t>
            </a:r>
          </a:p>
          <a:p>
            <a:endParaRPr lang="hu-HU" sz="2000" dirty="0"/>
          </a:p>
          <a:p>
            <a:endParaRPr lang="hu-HU" sz="2000" dirty="0"/>
          </a:p>
          <a:p>
            <a:endParaRPr lang="hu-HU" sz="2000" dirty="0"/>
          </a:p>
          <a:p>
            <a:endParaRPr lang="hu-HU" sz="2000" dirty="0"/>
          </a:p>
          <a:p>
            <a:r>
              <a:rPr lang="hu-HU" sz="2000" b="1" dirty="0"/>
              <a:t>Mikrohullámú átvitel</a:t>
            </a:r>
            <a:r>
              <a:rPr lang="hu-HU" sz="2000" dirty="0"/>
              <a:t> – egyenes vonal mentén terjed; elhalkulás problémája; nem drága</a:t>
            </a:r>
          </a:p>
          <a:p>
            <a:r>
              <a:rPr lang="hu-HU" sz="2000" b="1" dirty="0"/>
              <a:t>Infravörös és milliméteres hullámú átvitel </a:t>
            </a:r>
            <a:r>
              <a:rPr lang="hu-HU" sz="2000" dirty="0"/>
              <a:t>– kistávolságú átvitel esetén; szilárd tárgyakon nem hatol át</a:t>
            </a:r>
          </a:p>
          <a:p>
            <a:r>
              <a:rPr lang="hu-HU" sz="2000" b="1" dirty="0"/>
              <a:t>Látható fényhullámú átvitel</a:t>
            </a:r>
            <a:r>
              <a:rPr lang="hu-HU" sz="2000" dirty="0"/>
              <a:t> – lézerforrás + fényérzékelő; nagy sávszélesség, olcsó, nem engedélyköteles; időjárás erősen befolyásolhatja; </a:t>
            </a:r>
            <a:endParaRPr lang="en-U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8496" y="2591630"/>
            <a:ext cx="3772727" cy="1410047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629637A9-119A-49DA-BD12-AAC58B377D80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498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Internet a kábel TV hálózaton</a:t>
            </a:r>
            <a:endParaRPr lang="en-US" dirty="0"/>
          </a:p>
        </p:txBody>
      </p:sp>
      <p:pic>
        <p:nvPicPr>
          <p:cNvPr id="4" name="Picture 4" descr="2-4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302"/>
          <a:stretch>
            <a:fillRect/>
          </a:stretch>
        </p:blipFill>
        <p:spPr bwMode="auto">
          <a:xfrm>
            <a:off x="835025" y="1556792"/>
            <a:ext cx="7473950" cy="438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262209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Internet a kábel TV hálózaton</a:t>
            </a:r>
            <a:endParaRPr lang="en-US" dirty="0"/>
          </a:p>
        </p:txBody>
      </p:sp>
      <p:sp>
        <p:nvSpPr>
          <p:cNvPr id="614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428750" y="5715000"/>
            <a:ext cx="6626225" cy="838200"/>
          </a:xfrm>
        </p:spPr>
        <p:txBody>
          <a:bodyPr>
            <a:normAutofit fontScale="92500" lnSpcReduction="10000"/>
          </a:bodyPr>
          <a:lstStyle/>
          <a:p>
            <a:pPr algn="ctr">
              <a:buFontTx/>
              <a:buNone/>
            </a:pPr>
            <a:r>
              <a:rPr lang="hu-HU" dirty="0"/>
              <a:t>Frekvencia kiosztás egy tipikus kábel TV alapú Internet elérés esetén</a:t>
            </a:r>
            <a:endParaRPr lang="en-US" dirty="0"/>
          </a:p>
        </p:txBody>
      </p:sp>
      <p:pic>
        <p:nvPicPr>
          <p:cNvPr id="61444" name="Picture 4" descr="2-4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600" y="2154238"/>
            <a:ext cx="8220075" cy="2560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11244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>
            <a:extLst>
              <a:ext uri="{FF2B5EF4-FFF2-40B4-BE49-F238E27FC236}">
                <a16:creationId xmlns:a16="http://schemas.microsoft.com/office/drawing/2014/main" id="{B421DC74-3242-4F88-A2ED-419BF26BA0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5757" y="2414391"/>
            <a:ext cx="4292486" cy="2029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46769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hu-HU" dirty="0"/>
              <a:t>Átviteli közegek – </a:t>
            </a:r>
            <a:r>
              <a:rPr lang="hu-HU" sz="4400" dirty="0"/>
              <a:t>kommunikáció műholdak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60" y="1845734"/>
            <a:ext cx="3383281" cy="4023360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hu-HU" sz="2000" b="1" cap="small" dirty="0"/>
              <a:t>Jellemzők</a:t>
            </a:r>
            <a:r>
              <a:rPr lang="hu-HU" sz="2000" b="1" dirty="0"/>
              <a:t> </a:t>
            </a:r>
          </a:p>
          <a:p>
            <a:pPr>
              <a:spcBef>
                <a:spcPts val="0"/>
              </a:spcBef>
            </a:pPr>
            <a:r>
              <a:rPr lang="hu-HU" sz="2000" i="1" dirty="0" err="1"/>
              <a:t>Transzpondereket</a:t>
            </a:r>
            <a:r>
              <a:rPr lang="hu-HU" sz="2000" dirty="0"/>
              <a:t> tartalmaz a spektrum részek figyelésére</a:t>
            </a:r>
          </a:p>
          <a:p>
            <a:pPr>
              <a:spcBef>
                <a:spcPts val="0"/>
              </a:spcBef>
            </a:pPr>
            <a:r>
              <a:rPr lang="hu-HU" sz="2000" dirty="0"/>
              <a:t>Jeleket felerősíti és továbbítja egy másik frekvencián</a:t>
            </a:r>
          </a:p>
          <a:p>
            <a:pPr lvl="1">
              <a:spcBef>
                <a:spcPts val="0"/>
              </a:spcBef>
            </a:pPr>
            <a:r>
              <a:rPr lang="hu-HU" sz="2000" dirty="0"/>
              <a:t>széles területen vagy</a:t>
            </a:r>
          </a:p>
          <a:p>
            <a:pPr lvl="1">
              <a:spcBef>
                <a:spcPts val="0"/>
              </a:spcBef>
            </a:pPr>
            <a:r>
              <a:rPr lang="hu-HU" sz="2000" dirty="0"/>
              <a:t>keskeny területen</a:t>
            </a:r>
          </a:p>
          <a:p>
            <a:pPr>
              <a:spcBef>
                <a:spcPts val="0"/>
              </a:spcBef>
            </a:pPr>
            <a:r>
              <a:rPr lang="hu-HU" sz="2000" dirty="0"/>
              <a:t>Magassággal nő a keringési idő is.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7161" y="2954642"/>
            <a:ext cx="5206840" cy="334455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804473" y="6299200"/>
            <a:ext cx="2192588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hu-HU" dirty="0">
                <a:solidFill>
                  <a:schemeClr val="bg2">
                    <a:lumMod val="50000"/>
                  </a:schemeClr>
                </a:solidFill>
              </a:rPr>
              <a:t>[Forrás: T</a:t>
            </a:r>
            <a:r>
              <a:rPr lang="en-US" b="1" dirty="0" err="1">
                <a:solidFill>
                  <a:schemeClr val="bg2">
                    <a:lumMod val="50000"/>
                  </a:schemeClr>
                </a:solidFill>
              </a:rPr>
              <a:t>anenbaum</a:t>
            </a:r>
            <a:r>
              <a:rPr lang="hu-HU" b="1" dirty="0">
                <a:solidFill>
                  <a:schemeClr val="bg2">
                    <a:lumMod val="50000"/>
                  </a:schemeClr>
                </a:solidFill>
              </a:rPr>
              <a:t>]</a:t>
            </a:r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 </a:t>
            </a:r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629637A9-119A-49DA-BD12-AAC58B377D80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16904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hu-HU" dirty="0"/>
              <a:t>Átviteli közegek – </a:t>
            </a:r>
            <a:r>
              <a:rPr lang="hu-HU" sz="4400" dirty="0"/>
              <a:t>kommunikáció műholdak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60" y="1845734"/>
            <a:ext cx="7692391" cy="402336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hu-HU" sz="2000" b="1" cap="small" dirty="0"/>
              <a:t>Fajtái</a:t>
            </a:r>
            <a:r>
              <a:rPr lang="hu-HU" sz="2000" b="1" dirty="0"/>
              <a:t> </a:t>
            </a:r>
          </a:p>
          <a:p>
            <a:pPr>
              <a:spcBef>
                <a:spcPts val="0"/>
              </a:spcBef>
            </a:pPr>
            <a:r>
              <a:rPr lang="hu-HU" sz="2000" b="1" dirty="0" err="1"/>
              <a:t>Geoszinkron</a:t>
            </a:r>
            <a:r>
              <a:rPr lang="hu-HU" sz="2000" b="1" dirty="0"/>
              <a:t> műholdak</a:t>
            </a:r>
            <a:r>
              <a:rPr lang="hu-HU" sz="2000" dirty="0"/>
              <a:t> – 270 milliszekundum késleltetés, 3 műhold szükséges a föld lefedésére, 35800 kilométeres magasságban keringenek</a:t>
            </a:r>
          </a:p>
          <a:p>
            <a:r>
              <a:rPr lang="hu-HU" sz="2000" b="1" dirty="0"/>
              <a:t>Közepes röppályás műholdak – </a:t>
            </a:r>
            <a:r>
              <a:rPr lang="hu-HU" sz="2000" dirty="0"/>
              <a:t>35-85 milliszekundum késleltetés, 10 műhold szükséges a föld lefedésére, a két Van Allen-öv közötti magasságban keringenek</a:t>
            </a:r>
            <a:endParaRPr lang="hu-HU" sz="2000" b="1" dirty="0"/>
          </a:p>
          <a:p>
            <a:r>
              <a:rPr lang="hu-HU" sz="2000" b="1" dirty="0"/>
              <a:t>Alacsony röppályás műholdak – </a:t>
            </a:r>
            <a:r>
              <a:rPr lang="hu-HU" sz="2000" dirty="0"/>
              <a:t>1-7 milliszekundum késleltetés, 50 műhold szükséges a föld lefedésére, az alsó Van Allen-öv alatti tartományban keringenek</a:t>
            </a:r>
            <a:endParaRPr lang="hu-HU" sz="20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629637A9-119A-49DA-BD12-AAC58B377D80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666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zöveg helye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hu-HU" sz="4400" dirty="0"/>
              <a:t>Adatátvitel</a:t>
            </a:r>
            <a:endParaRPr lang="en-US" sz="4400" dirty="0"/>
          </a:p>
        </p:txBody>
      </p:sp>
      <p:sp>
        <p:nvSpPr>
          <p:cNvPr id="3" name="Cím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83B9EA5-CE9A-4950-A80C-5ADF06B45BB8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46122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Kiinduló feltételek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283B9EA5-CE9A-4950-A80C-5ADF06B45BB8}" type="slidenum">
              <a:rPr lang="en-US" smtClean="0"/>
              <a:pPr/>
              <a:t>53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152400" y="1552074"/>
            <a:ext cx="8991600" cy="5105400"/>
          </a:xfrm>
        </p:spPr>
        <p:txBody>
          <a:bodyPr>
            <a:normAutofit/>
          </a:bodyPr>
          <a:lstStyle/>
          <a:p>
            <a:r>
              <a:rPr lang="hu-HU" sz="2400" dirty="0"/>
              <a:t>Két diszkrét jelünk van, ahol magas érték kódolja az 1-et és alacsony a 0-át.</a:t>
            </a:r>
          </a:p>
          <a:p>
            <a:r>
              <a:rPr lang="hu-HU" sz="2400" dirty="0"/>
              <a:t>Szinkron átvitel</a:t>
            </a:r>
            <a:r>
              <a:rPr lang="en-US" sz="2400" dirty="0">
                <a:solidFill>
                  <a:schemeClr val="accent1"/>
                </a:solidFill>
              </a:rPr>
              <a:t>, </a:t>
            </a:r>
            <a:r>
              <a:rPr lang="hu-HU" sz="2400" dirty="0"/>
              <a:t>pl. adott egy óra, ami a jel mintavételezését vezérli</a:t>
            </a:r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endParaRPr lang="en-US" sz="1400" dirty="0"/>
          </a:p>
          <a:p>
            <a:r>
              <a:rPr lang="hu-HU" sz="2400" dirty="0"/>
              <a:t>A jel amplitúdója és az időbeli kiterjedése a fontos</a:t>
            </a:r>
            <a:endParaRPr lang="en-US" sz="2400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914399" y="4588085"/>
            <a:ext cx="7124131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reeform 6"/>
          <p:cNvSpPr/>
          <p:nvPr/>
        </p:nvSpPr>
        <p:spPr>
          <a:xfrm>
            <a:off x="968991" y="3141419"/>
            <a:ext cx="7055892" cy="1284281"/>
          </a:xfrm>
          <a:custGeom>
            <a:avLst/>
            <a:gdLst>
              <a:gd name="connsiteX0" fmla="*/ 0 w 7788185"/>
              <a:gd name="connsiteY0" fmla="*/ 1160060 h 1420626"/>
              <a:gd name="connsiteX1" fmla="*/ 1132764 w 7788185"/>
              <a:gd name="connsiteY1" fmla="*/ 354842 h 1420626"/>
              <a:gd name="connsiteX2" fmla="*/ 1746913 w 7788185"/>
              <a:gd name="connsiteY2" fmla="*/ 1419367 h 1420626"/>
              <a:gd name="connsiteX3" fmla="*/ 2224585 w 7788185"/>
              <a:gd name="connsiteY3" fmla="*/ 586854 h 1420626"/>
              <a:gd name="connsiteX4" fmla="*/ 2811439 w 7788185"/>
              <a:gd name="connsiteY4" fmla="*/ 1378424 h 1420626"/>
              <a:gd name="connsiteX5" fmla="*/ 3835021 w 7788185"/>
              <a:gd name="connsiteY5" fmla="*/ 0 h 1420626"/>
              <a:gd name="connsiteX6" fmla="*/ 4749421 w 7788185"/>
              <a:gd name="connsiteY6" fmla="*/ 1378424 h 1420626"/>
              <a:gd name="connsiteX7" fmla="*/ 5622878 w 7788185"/>
              <a:gd name="connsiteY7" fmla="*/ 504967 h 1420626"/>
              <a:gd name="connsiteX8" fmla="*/ 6400800 w 7788185"/>
              <a:gd name="connsiteY8" fmla="*/ 1337481 h 1420626"/>
              <a:gd name="connsiteX9" fmla="*/ 7192370 w 7788185"/>
              <a:gd name="connsiteY9" fmla="*/ 163773 h 1420626"/>
              <a:gd name="connsiteX10" fmla="*/ 7779224 w 7788185"/>
              <a:gd name="connsiteY10" fmla="*/ 887105 h 1420626"/>
              <a:gd name="connsiteX11" fmla="*/ 7492621 w 7788185"/>
              <a:gd name="connsiteY11" fmla="*/ 955344 h 1420626"/>
              <a:gd name="connsiteX0" fmla="*/ 0 w 7779224"/>
              <a:gd name="connsiteY0" fmla="*/ 1160060 h 1420626"/>
              <a:gd name="connsiteX1" fmla="*/ 1132764 w 7779224"/>
              <a:gd name="connsiteY1" fmla="*/ 354842 h 1420626"/>
              <a:gd name="connsiteX2" fmla="*/ 1746913 w 7779224"/>
              <a:gd name="connsiteY2" fmla="*/ 1419367 h 1420626"/>
              <a:gd name="connsiteX3" fmla="*/ 2224585 w 7779224"/>
              <a:gd name="connsiteY3" fmla="*/ 586854 h 1420626"/>
              <a:gd name="connsiteX4" fmla="*/ 2811439 w 7779224"/>
              <a:gd name="connsiteY4" fmla="*/ 1378424 h 1420626"/>
              <a:gd name="connsiteX5" fmla="*/ 3835021 w 7779224"/>
              <a:gd name="connsiteY5" fmla="*/ 0 h 1420626"/>
              <a:gd name="connsiteX6" fmla="*/ 4749421 w 7779224"/>
              <a:gd name="connsiteY6" fmla="*/ 1378424 h 1420626"/>
              <a:gd name="connsiteX7" fmla="*/ 5622878 w 7779224"/>
              <a:gd name="connsiteY7" fmla="*/ 504967 h 1420626"/>
              <a:gd name="connsiteX8" fmla="*/ 6400800 w 7779224"/>
              <a:gd name="connsiteY8" fmla="*/ 1337481 h 1420626"/>
              <a:gd name="connsiteX9" fmla="*/ 7192370 w 7779224"/>
              <a:gd name="connsiteY9" fmla="*/ 163773 h 1420626"/>
              <a:gd name="connsiteX10" fmla="*/ 7779224 w 7779224"/>
              <a:gd name="connsiteY10" fmla="*/ 887105 h 1420626"/>
              <a:gd name="connsiteX0" fmla="*/ 0 w 7192370"/>
              <a:gd name="connsiteY0" fmla="*/ 1160060 h 1420626"/>
              <a:gd name="connsiteX1" fmla="*/ 1132764 w 7192370"/>
              <a:gd name="connsiteY1" fmla="*/ 354842 h 1420626"/>
              <a:gd name="connsiteX2" fmla="*/ 1746913 w 7192370"/>
              <a:gd name="connsiteY2" fmla="*/ 1419367 h 1420626"/>
              <a:gd name="connsiteX3" fmla="*/ 2224585 w 7192370"/>
              <a:gd name="connsiteY3" fmla="*/ 586854 h 1420626"/>
              <a:gd name="connsiteX4" fmla="*/ 2811439 w 7192370"/>
              <a:gd name="connsiteY4" fmla="*/ 1378424 h 1420626"/>
              <a:gd name="connsiteX5" fmla="*/ 3835021 w 7192370"/>
              <a:gd name="connsiteY5" fmla="*/ 0 h 1420626"/>
              <a:gd name="connsiteX6" fmla="*/ 4749421 w 7192370"/>
              <a:gd name="connsiteY6" fmla="*/ 1378424 h 1420626"/>
              <a:gd name="connsiteX7" fmla="*/ 5622878 w 7192370"/>
              <a:gd name="connsiteY7" fmla="*/ 504967 h 1420626"/>
              <a:gd name="connsiteX8" fmla="*/ 6400800 w 7192370"/>
              <a:gd name="connsiteY8" fmla="*/ 1337481 h 1420626"/>
              <a:gd name="connsiteX9" fmla="*/ 7192370 w 7192370"/>
              <a:gd name="connsiteY9" fmla="*/ 163773 h 1420626"/>
              <a:gd name="connsiteX0" fmla="*/ 0 w 7192370"/>
              <a:gd name="connsiteY0" fmla="*/ 1160060 h 1420773"/>
              <a:gd name="connsiteX1" fmla="*/ 600501 w 7192370"/>
              <a:gd name="connsiteY1" fmla="*/ 341194 h 1420773"/>
              <a:gd name="connsiteX2" fmla="*/ 1746913 w 7192370"/>
              <a:gd name="connsiteY2" fmla="*/ 1419367 h 1420773"/>
              <a:gd name="connsiteX3" fmla="*/ 2224585 w 7192370"/>
              <a:gd name="connsiteY3" fmla="*/ 586854 h 1420773"/>
              <a:gd name="connsiteX4" fmla="*/ 2811439 w 7192370"/>
              <a:gd name="connsiteY4" fmla="*/ 1378424 h 1420773"/>
              <a:gd name="connsiteX5" fmla="*/ 3835021 w 7192370"/>
              <a:gd name="connsiteY5" fmla="*/ 0 h 1420773"/>
              <a:gd name="connsiteX6" fmla="*/ 4749421 w 7192370"/>
              <a:gd name="connsiteY6" fmla="*/ 1378424 h 1420773"/>
              <a:gd name="connsiteX7" fmla="*/ 5622878 w 7192370"/>
              <a:gd name="connsiteY7" fmla="*/ 504967 h 1420773"/>
              <a:gd name="connsiteX8" fmla="*/ 6400800 w 7192370"/>
              <a:gd name="connsiteY8" fmla="*/ 1337481 h 1420773"/>
              <a:gd name="connsiteX9" fmla="*/ 7192370 w 7192370"/>
              <a:gd name="connsiteY9" fmla="*/ 163773 h 1420773"/>
              <a:gd name="connsiteX0" fmla="*/ 0 w 7192370"/>
              <a:gd name="connsiteY0" fmla="*/ 1160060 h 1434403"/>
              <a:gd name="connsiteX1" fmla="*/ 600501 w 7192370"/>
              <a:gd name="connsiteY1" fmla="*/ 341194 h 1434403"/>
              <a:gd name="connsiteX2" fmla="*/ 1351128 w 7192370"/>
              <a:gd name="connsiteY2" fmla="*/ 1433015 h 1434403"/>
              <a:gd name="connsiteX3" fmla="*/ 2224585 w 7192370"/>
              <a:gd name="connsiteY3" fmla="*/ 586854 h 1434403"/>
              <a:gd name="connsiteX4" fmla="*/ 2811439 w 7192370"/>
              <a:gd name="connsiteY4" fmla="*/ 1378424 h 1434403"/>
              <a:gd name="connsiteX5" fmla="*/ 3835021 w 7192370"/>
              <a:gd name="connsiteY5" fmla="*/ 0 h 1434403"/>
              <a:gd name="connsiteX6" fmla="*/ 4749421 w 7192370"/>
              <a:gd name="connsiteY6" fmla="*/ 1378424 h 1434403"/>
              <a:gd name="connsiteX7" fmla="*/ 5622878 w 7192370"/>
              <a:gd name="connsiteY7" fmla="*/ 504967 h 1434403"/>
              <a:gd name="connsiteX8" fmla="*/ 6400800 w 7192370"/>
              <a:gd name="connsiteY8" fmla="*/ 1337481 h 1434403"/>
              <a:gd name="connsiteX9" fmla="*/ 7192370 w 7192370"/>
              <a:gd name="connsiteY9" fmla="*/ 163773 h 1434403"/>
              <a:gd name="connsiteX0" fmla="*/ 0 w 7192370"/>
              <a:gd name="connsiteY0" fmla="*/ 1009935 h 1284278"/>
              <a:gd name="connsiteX1" fmla="*/ 600501 w 7192370"/>
              <a:gd name="connsiteY1" fmla="*/ 191069 h 1284278"/>
              <a:gd name="connsiteX2" fmla="*/ 1351128 w 7192370"/>
              <a:gd name="connsiteY2" fmla="*/ 1282890 h 1284278"/>
              <a:gd name="connsiteX3" fmla="*/ 2224585 w 7192370"/>
              <a:gd name="connsiteY3" fmla="*/ 436729 h 1284278"/>
              <a:gd name="connsiteX4" fmla="*/ 2811439 w 7192370"/>
              <a:gd name="connsiteY4" fmla="*/ 1228299 h 1284278"/>
              <a:gd name="connsiteX5" fmla="*/ 4230806 w 7192370"/>
              <a:gd name="connsiteY5" fmla="*/ 0 h 1284278"/>
              <a:gd name="connsiteX6" fmla="*/ 4749421 w 7192370"/>
              <a:gd name="connsiteY6" fmla="*/ 1228299 h 1284278"/>
              <a:gd name="connsiteX7" fmla="*/ 5622878 w 7192370"/>
              <a:gd name="connsiteY7" fmla="*/ 354842 h 1284278"/>
              <a:gd name="connsiteX8" fmla="*/ 6400800 w 7192370"/>
              <a:gd name="connsiteY8" fmla="*/ 1187356 h 1284278"/>
              <a:gd name="connsiteX9" fmla="*/ 7192370 w 7192370"/>
              <a:gd name="connsiteY9" fmla="*/ 13648 h 1284278"/>
              <a:gd name="connsiteX0" fmla="*/ 0 w 7192370"/>
              <a:gd name="connsiteY0" fmla="*/ 1009938 h 1284281"/>
              <a:gd name="connsiteX1" fmla="*/ 600501 w 7192370"/>
              <a:gd name="connsiteY1" fmla="*/ 191072 h 1284281"/>
              <a:gd name="connsiteX2" fmla="*/ 1351128 w 7192370"/>
              <a:gd name="connsiteY2" fmla="*/ 1282893 h 1284281"/>
              <a:gd name="connsiteX3" fmla="*/ 2224585 w 7192370"/>
              <a:gd name="connsiteY3" fmla="*/ 436732 h 1284281"/>
              <a:gd name="connsiteX4" fmla="*/ 2811439 w 7192370"/>
              <a:gd name="connsiteY4" fmla="*/ 1228302 h 1284281"/>
              <a:gd name="connsiteX5" fmla="*/ 4230806 w 7192370"/>
              <a:gd name="connsiteY5" fmla="*/ 3 h 1284281"/>
              <a:gd name="connsiteX6" fmla="*/ 4558352 w 7192370"/>
              <a:gd name="connsiteY6" fmla="*/ 1241950 h 1284281"/>
              <a:gd name="connsiteX7" fmla="*/ 5622878 w 7192370"/>
              <a:gd name="connsiteY7" fmla="*/ 354845 h 1284281"/>
              <a:gd name="connsiteX8" fmla="*/ 6400800 w 7192370"/>
              <a:gd name="connsiteY8" fmla="*/ 1187359 h 1284281"/>
              <a:gd name="connsiteX9" fmla="*/ 7192370 w 7192370"/>
              <a:gd name="connsiteY9" fmla="*/ 13651 h 1284281"/>
              <a:gd name="connsiteX0" fmla="*/ 0 w 7192370"/>
              <a:gd name="connsiteY0" fmla="*/ 1009938 h 1284281"/>
              <a:gd name="connsiteX1" fmla="*/ 600501 w 7192370"/>
              <a:gd name="connsiteY1" fmla="*/ 191072 h 1284281"/>
              <a:gd name="connsiteX2" fmla="*/ 1351128 w 7192370"/>
              <a:gd name="connsiteY2" fmla="*/ 1282893 h 1284281"/>
              <a:gd name="connsiteX3" fmla="*/ 2224585 w 7192370"/>
              <a:gd name="connsiteY3" fmla="*/ 436732 h 1284281"/>
              <a:gd name="connsiteX4" fmla="*/ 2811439 w 7192370"/>
              <a:gd name="connsiteY4" fmla="*/ 1228302 h 1284281"/>
              <a:gd name="connsiteX5" fmla="*/ 4230806 w 7192370"/>
              <a:gd name="connsiteY5" fmla="*/ 3 h 1284281"/>
              <a:gd name="connsiteX6" fmla="*/ 4558352 w 7192370"/>
              <a:gd name="connsiteY6" fmla="*/ 1241950 h 1284281"/>
              <a:gd name="connsiteX7" fmla="*/ 5663821 w 7192370"/>
              <a:gd name="connsiteY7" fmla="*/ 368493 h 1284281"/>
              <a:gd name="connsiteX8" fmla="*/ 6400800 w 7192370"/>
              <a:gd name="connsiteY8" fmla="*/ 1187359 h 1284281"/>
              <a:gd name="connsiteX9" fmla="*/ 7192370 w 7192370"/>
              <a:gd name="connsiteY9" fmla="*/ 13651 h 1284281"/>
              <a:gd name="connsiteX0" fmla="*/ 0 w 7192370"/>
              <a:gd name="connsiteY0" fmla="*/ 1009938 h 1284281"/>
              <a:gd name="connsiteX1" fmla="*/ 600501 w 7192370"/>
              <a:gd name="connsiteY1" fmla="*/ 191072 h 1284281"/>
              <a:gd name="connsiteX2" fmla="*/ 1351128 w 7192370"/>
              <a:gd name="connsiteY2" fmla="*/ 1282893 h 1284281"/>
              <a:gd name="connsiteX3" fmla="*/ 2224585 w 7192370"/>
              <a:gd name="connsiteY3" fmla="*/ 436732 h 1284281"/>
              <a:gd name="connsiteX4" fmla="*/ 2811439 w 7192370"/>
              <a:gd name="connsiteY4" fmla="*/ 1228302 h 1284281"/>
              <a:gd name="connsiteX5" fmla="*/ 4230806 w 7192370"/>
              <a:gd name="connsiteY5" fmla="*/ 3 h 1284281"/>
              <a:gd name="connsiteX6" fmla="*/ 4558352 w 7192370"/>
              <a:gd name="connsiteY6" fmla="*/ 1241950 h 1284281"/>
              <a:gd name="connsiteX7" fmla="*/ 5663821 w 7192370"/>
              <a:gd name="connsiteY7" fmla="*/ 368493 h 1284281"/>
              <a:gd name="connsiteX8" fmla="*/ 6400800 w 7192370"/>
              <a:gd name="connsiteY8" fmla="*/ 1187359 h 1284281"/>
              <a:gd name="connsiteX9" fmla="*/ 7192370 w 7192370"/>
              <a:gd name="connsiteY9" fmla="*/ 13651 h 1284281"/>
              <a:gd name="connsiteX0" fmla="*/ 0 w 7192370"/>
              <a:gd name="connsiteY0" fmla="*/ 1009938 h 1284281"/>
              <a:gd name="connsiteX1" fmla="*/ 600501 w 7192370"/>
              <a:gd name="connsiteY1" fmla="*/ 191072 h 1284281"/>
              <a:gd name="connsiteX2" fmla="*/ 1351128 w 7192370"/>
              <a:gd name="connsiteY2" fmla="*/ 1282893 h 1284281"/>
              <a:gd name="connsiteX3" fmla="*/ 2224585 w 7192370"/>
              <a:gd name="connsiteY3" fmla="*/ 436732 h 1284281"/>
              <a:gd name="connsiteX4" fmla="*/ 2811439 w 7192370"/>
              <a:gd name="connsiteY4" fmla="*/ 1228302 h 1284281"/>
              <a:gd name="connsiteX5" fmla="*/ 4230806 w 7192370"/>
              <a:gd name="connsiteY5" fmla="*/ 3 h 1284281"/>
              <a:gd name="connsiteX6" fmla="*/ 4558352 w 7192370"/>
              <a:gd name="connsiteY6" fmla="*/ 1241950 h 1284281"/>
              <a:gd name="connsiteX7" fmla="*/ 5663821 w 7192370"/>
              <a:gd name="connsiteY7" fmla="*/ 368493 h 1284281"/>
              <a:gd name="connsiteX8" fmla="*/ 6264322 w 7192370"/>
              <a:gd name="connsiteY8" fmla="*/ 1201007 h 1284281"/>
              <a:gd name="connsiteX9" fmla="*/ 7192370 w 7192370"/>
              <a:gd name="connsiteY9" fmla="*/ 13651 h 1284281"/>
              <a:gd name="connsiteX0" fmla="*/ 0 w 7192370"/>
              <a:gd name="connsiteY0" fmla="*/ 1009938 h 1284281"/>
              <a:gd name="connsiteX1" fmla="*/ 600501 w 7192370"/>
              <a:gd name="connsiteY1" fmla="*/ 191072 h 1284281"/>
              <a:gd name="connsiteX2" fmla="*/ 1351128 w 7192370"/>
              <a:gd name="connsiteY2" fmla="*/ 1282893 h 1284281"/>
              <a:gd name="connsiteX3" fmla="*/ 2224585 w 7192370"/>
              <a:gd name="connsiteY3" fmla="*/ 436732 h 1284281"/>
              <a:gd name="connsiteX4" fmla="*/ 2811439 w 7192370"/>
              <a:gd name="connsiteY4" fmla="*/ 1228302 h 1284281"/>
              <a:gd name="connsiteX5" fmla="*/ 4230806 w 7192370"/>
              <a:gd name="connsiteY5" fmla="*/ 3 h 1284281"/>
              <a:gd name="connsiteX6" fmla="*/ 4694829 w 7192370"/>
              <a:gd name="connsiteY6" fmla="*/ 1241950 h 1284281"/>
              <a:gd name="connsiteX7" fmla="*/ 5663821 w 7192370"/>
              <a:gd name="connsiteY7" fmla="*/ 368493 h 1284281"/>
              <a:gd name="connsiteX8" fmla="*/ 6264322 w 7192370"/>
              <a:gd name="connsiteY8" fmla="*/ 1201007 h 1284281"/>
              <a:gd name="connsiteX9" fmla="*/ 7192370 w 7192370"/>
              <a:gd name="connsiteY9" fmla="*/ 13651 h 1284281"/>
              <a:gd name="connsiteX0" fmla="*/ 0 w 7192370"/>
              <a:gd name="connsiteY0" fmla="*/ 1009938 h 1284281"/>
              <a:gd name="connsiteX1" fmla="*/ 600501 w 7192370"/>
              <a:gd name="connsiteY1" fmla="*/ 191072 h 1284281"/>
              <a:gd name="connsiteX2" fmla="*/ 1351128 w 7192370"/>
              <a:gd name="connsiteY2" fmla="*/ 1282893 h 1284281"/>
              <a:gd name="connsiteX3" fmla="*/ 2224585 w 7192370"/>
              <a:gd name="connsiteY3" fmla="*/ 436732 h 1284281"/>
              <a:gd name="connsiteX4" fmla="*/ 2811439 w 7192370"/>
              <a:gd name="connsiteY4" fmla="*/ 1228302 h 1284281"/>
              <a:gd name="connsiteX5" fmla="*/ 4230806 w 7192370"/>
              <a:gd name="connsiteY5" fmla="*/ 3 h 1284281"/>
              <a:gd name="connsiteX6" fmla="*/ 4694829 w 7192370"/>
              <a:gd name="connsiteY6" fmla="*/ 1241950 h 1284281"/>
              <a:gd name="connsiteX7" fmla="*/ 5663821 w 7192370"/>
              <a:gd name="connsiteY7" fmla="*/ 368493 h 1284281"/>
              <a:gd name="connsiteX8" fmla="*/ 6264322 w 7192370"/>
              <a:gd name="connsiteY8" fmla="*/ 1201007 h 1284281"/>
              <a:gd name="connsiteX9" fmla="*/ 7192370 w 7192370"/>
              <a:gd name="connsiteY9" fmla="*/ 13651 h 1284281"/>
              <a:gd name="connsiteX0" fmla="*/ 0 w 7055892"/>
              <a:gd name="connsiteY0" fmla="*/ 1009938 h 1284281"/>
              <a:gd name="connsiteX1" fmla="*/ 600501 w 7055892"/>
              <a:gd name="connsiteY1" fmla="*/ 191072 h 1284281"/>
              <a:gd name="connsiteX2" fmla="*/ 1351128 w 7055892"/>
              <a:gd name="connsiteY2" fmla="*/ 1282893 h 1284281"/>
              <a:gd name="connsiteX3" fmla="*/ 2224585 w 7055892"/>
              <a:gd name="connsiteY3" fmla="*/ 436732 h 1284281"/>
              <a:gd name="connsiteX4" fmla="*/ 2811439 w 7055892"/>
              <a:gd name="connsiteY4" fmla="*/ 1228302 h 1284281"/>
              <a:gd name="connsiteX5" fmla="*/ 4230806 w 7055892"/>
              <a:gd name="connsiteY5" fmla="*/ 3 h 1284281"/>
              <a:gd name="connsiteX6" fmla="*/ 4694829 w 7055892"/>
              <a:gd name="connsiteY6" fmla="*/ 1241950 h 1284281"/>
              <a:gd name="connsiteX7" fmla="*/ 5663821 w 7055892"/>
              <a:gd name="connsiteY7" fmla="*/ 368493 h 1284281"/>
              <a:gd name="connsiteX8" fmla="*/ 6264322 w 7055892"/>
              <a:gd name="connsiteY8" fmla="*/ 1201007 h 1284281"/>
              <a:gd name="connsiteX9" fmla="*/ 7055892 w 7055892"/>
              <a:gd name="connsiteY9" fmla="*/ 54594 h 1284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055892" h="1284281">
                <a:moveTo>
                  <a:pt x="0" y="1009938"/>
                </a:moveTo>
                <a:cubicBezTo>
                  <a:pt x="420806" y="585720"/>
                  <a:pt x="375313" y="145580"/>
                  <a:pt x="600501" y="191072"/>
                </a:cubicBezTo>
                <a:cubicBezTo>
                  <a:pt x="825689" y="236565"/>
                  <a:pt x="1080447" y="1241950"/>
                  <a:pt x="1351128" y="1282893"/>
                </a:cubicBezTo>
                <a:cubicBezTo>
                  <a:pt x="1621809" y="1323836"/>
                  <a:pt x="1981200" y="445830"/>
                  <a:pt x="2224585" y="436732"/>
                </a:cubicBezTo>
                <a:cubicBezTo>
                  <a:pt x="2467970" y="427634"/>
                  <a:pt x="2477069" y="1301090"/>
                  <a:pt x="2811439" y="1228302"/>
                </a:cubicBezTo>
                <a:cubicBezTo>
                  <a:pt x="3145809" y="1155514"/>
                  <a:pt x="3916908" y="-2272"/>
                  <a:pt x="4230806" y="3"/>
                </a:cubicBezTo>
                <a:cubicBezTo>
                  <a:pt x="4544704" y="2278"/>
                  <a:pt x="4087503" y="1248774"/>
                  <a:pt x="4694829" y="1241950"/>
                </a:cubicBezTo>
                <a:cubicBezTo>
                  <a:pt x="5302155" y="1235126"/>
                  <a:pt x="5402239" y="375317"/>
                  <a:pt x="5663821" y="368493"/>
                </a:cubicBezTo>
                <a:cubicBezTo>
                  <a:pt x="5925403" y="361669"/>
                  <a:pt x="6032310" y="1253323"/>
                  <a:pt x="6264322" y="1201007"/>
                </a:cubicBezTo>
                <a:cubicBezTo>
                  <a:pt x="6496334" y="1148691"/>
                  <a:pt x="6826155" y="129657"/>
                  <a:pt x="7055892" y="54594"/>
                </a:cubicBezTo>
              </a:path>
            </a:pathLst>
          </a:cu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833068" y="4626723"/>
            <a:ext cx="6415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800" dirty="0"/>
              <a:t>Idő</a:t>
            </a:r>
            <a:endParaRPr lang="en-US" dirty="0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4766122" y="4888333"/>
            <a:ext cx="444199" cy="0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914399" y="3163356"/>
            <a:ext cx="0" cy="1392071"/>
          </a:xfrm>
          <a:prstGeom prst="line">
            <a:avLst/>
          </a:prstGeom>
          <a:ln w="571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2339225" y="3201994"/>
            <a:ext cx="0" cy="1392071"/>
          </a:xfrm>
          <a:prstGeom prst="line">
            <a:avLst/>
          </a:prstGeom>
          <a:ln w="571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3764051" y="3201994"/>
            <a:ext cx="0" cy="1392071"/>
          </a:xfrm>
          <a:prstGeom prst="line">
            <a:avLst/>
          </a:prstGeom>
          <a:ln w="571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8038530" y="3201993"/>
            <a:ext cx="0" cy="1392071"/>
          </a:xfrm>
          <a:prstGeom prst="line">
            <a:avLst/>
          </a:prstGeom>
          <a:ln w="571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6613703" y="3163356"/>
            <a:ext cx="0" cy="1392071"/>
          </a:xfrm>
          <a:prstGeom prst="line">
            <a:avLst/>
          </a:prstGeom>
          <a:ln w="571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5188877" y="3201992"/>
            <a:ext cx="0" cy="1392071"/>
          </a:xfrm>
          <a:prstGeom prst="line">
            <a:avLst/>
          </a:prstGeom>
          <a:ln w="571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reeform 20"/>
          <p:cNvSpPr/>
          <p:nvPr/>
        </p:nvSpPr>
        <p:spPr>
          <a:xfrm>
            <a:off x="1339946" y="6310254"/>
            <a:ext cx="4507493" cy="192012"/>
          </a:xfrm>
          <a:custGeom>
            <a:avLst/>
            <a:gdLst>
              <a:gd name="connsiteX0" fmla="*/ 0 w 7788185"/>
              <a:gd name="connsiteY0" fmla="*/ 1160060 h 1420626"/>
              <a:gd name="connsiteX1" fmla="*/ 1132764 w 7788185"/>
              <a:gd name="connsiteY1" fmla="*/ 354842 h 1420626"/>
              <a:gd name="connsiteX2" fmla="*/ 1746913 w 7788185"/>
              <a:gd name="connsiteY2" fmla="*/ 1419367 h 1420626"/>
              <a:gd name="connsiteX3" fmla="*/ 2224585 w 7788185"/>
              <a:gd name="connsiteY3" fmla="*/ 586854 h 1420626"/>
              <a:gd name="connsiteX4" fmla="*/ 2811439 w 7788185"/>
              <a:gd name="connsiteY4" fmla="*/ 1378424 h 1420626"/>
              <a:gd name="connsiteX5" fmla="*/ 3835021 w 7788185"/>
              <a:gd name="connsiteY5" fmla="*/ 0 h 1420626"/>
              <a:gd name="connsiteX6" fmla="*/ 4749421 w 7788185"/>
              <a:gd name="connsiteY6" fmla="*/ 1378424 h 1420626"/>
              <a:gd name="connsiteX7" fmla="*/ 5622878 w 7788185"/>
              <a:gd name="connsiteY7" fmla="*/ 504967 h 1420626"/>
              <a:gd name="connsiteX8" fmla="*/ 6400800 w 7788185"/>
              <a:gd name="connsiteY8" fmla="*/ 1337481 h 1420626"/>
              <a:gd name="connsiteX9" fmla="*/ 7192370 w 7788185"/>
              <a:gd name="connsiteY9" fmla="*/ 163773 h 1420626"/>
              <a:gd name="connsiteX10" fmla="*/ 7779224 w 7788185"/>
              <a:gd name="connsiteY10" fmla="*/ 887105 h 1420626"/>
              <a:gd name="connsiteX11" fmla="*/ 7492621 w 7788185"/>
              <a:gd name="connsiteY11" fmla="*/ 955344 h 1420626"/>
              <a:gd name="connsiteX0" fmla="*/ 0 w 7779224"/>
              <a:gd name="connsiteY0" fmla="*/ 1160060 h 1420626"/>
              <a:gd name="connsiteX1" fmla="*/ 1132764 w 7779224"/>
              <a:gd name="connsiteY1" fmla="*/ 354842 h 1420626"/>
              <a:gd name="connsiteX2" fmla="*/ 1746913 w 7779224"/>
              <a:gd name="connsiteY2" fmla="*/ 1419367 h 1420626"/>
              <a:gd name="connsiteX3" fmla="*/ 2224585 w 7779224"/>
              <a:gd name="connsiteY3" fmla="*/ 586854 h 1420626"/>
              <a:gd name="connsiteX4" fmla="*/ 2811439 w 7779224"/>
              <a:gd name="connsiteY4" fmla="*/ 1378424 h 1420626"/>
              <a:gd name="connsiteX5" fmla="*/ 3835021 w 7779224"/>
              <a:gd name="connsiteY5" fmla="*/ 0 h 1420626"/>
              <a:gd name="connsiteX6" fmla="*/ 4749421 w 7779224"/>
              <a:gd name="connsiteY6" fmla="*/ 1378424 h 1420626"/>
              <a:gd name="connsiteX7" fmla="*/ 5622878 w 7779224"/>
              <a:gd name="connsiteY7" fmla="*/ 504967 h 1420626"/>
              <a:gd name="connsiteX8" fmla="*/ 6400800 w 7779224"/>
              <a:gd name="connsiteY8" fmla="*/ 1337481 h 1420626"/>
              <a:gd name="connsiteX9" fmla="*/ 7192370 w 7779224"/>
              <a:gd name="connsiteY9" fmla="*/ 163773 h 1420626"/>
              <a:gd name="connsiteX10" fmla="*/ 7779224 w 7779224"/>
              <a:gd name="connsiteY10" fmla="*/ 887105 h 1420626"/>
              <a:gd name="connsiteX0" fmla="*/ 0 w 7192370"/>
              <a:gd name="connsiteY0" fmla="*/ 1160060 h 1420626"/>
              <a:gd name="connsiteX1" fmla="*/ 1132764 w 7192370"/>
              <a:gd name="connsiteY1" fmla="*/ 354842 h 1420626"/>
              <a:gd name="connsiteX2" fmla="*/ 1746913 w 7192370"/>
              <a:gd name="connsiteY2" fmla="*/ 1419367 h 1420626"/>
              <a:gd name="connsiteX3" fmla="*/ 2224585 w 7192370"/>
              <a:gd name="connsiteY3" fmla="*/ 586854 h 1420626"/>
              <a:gd name="connsiteX4" fmla="*/ 2811439 w 7192370"/>
              <a:gd name="connsiteY4" fmla="*/ 1378424 h 1420626"/>
              <a:gd name="connsiteX5" fmla="*/ 3835021 w 7192370"/>
              <a:gd name="connsiteY5" fmla="*/ 0 h 1420626"/>
              <a:gd name="connsiteX6" fmla="*/ 4749421 w 7192370"/>
              <a:gd name="connsiteY6" fmla="*/ 1378424 h 1420626"/>
              <a:gd name="connsiteX7" fmla="*/ 5622878 w 7192370"/>
              <a:gd name="connsiteY7" fmla="*/ 504967 h 1420626"/>
              <a:gd name="connsiteX8" fmla="*/ 6400800 w 7192370"/>
              <a:gd name="connsiteY8" fmla="*/ 1337481 h 1420626"/>
              <a:gd name="connsiteX9" fmla="*/ 7192370 w 7192370"/>
              <a:gd name="connsiteY9" fmla="*/ 163773 h 1420626"/>
              <a:gd name="connsiteX0" fmla="*/ 0 w 7192370"/>
              <a:gd name="connsiteY0" fmla="*/ 1160060 h 1420773"/>
              <a:gd name="connsiteX1" fmla="*/ 600501 w 7192370"/>
              <a:gd name="connsiteY1" fmla="*/ 341194 h 1420773"/>
              <a:gd name="connsiteX2" fmla="*/ 1746913 w 7192370"/>
              <a:gd name="connsiteY2" fmla="*/ 1419367 h 1420773"/>
              <a:gd name="connsiteX3" fmla="*/ 2224585 w 7192370"/>
              <a:gd name="connsiteY3" fmla="*/ 586854 h 1420773"/>
              <a:gd name="connsiteX4" fmla="*/ 2811439 w 7192370"/>
              <a:gd name="connsiteY4" fmla="*/ 1378424 h 1420773"/>
              <a:gd name="connsiteX5" fmla="*/ 3835021 w 7192370"/>
              <a:gd name="connsiteY5" fmla="*/ 0 h 1420773"/>
              <a:gd name="connsiteX6" fmla="*/ 4749421 w 7192370"/>
              <a:gd name="connsiteY6" fmla="*/ 1378424 h 1420773"/>
              <a:gd name="connsiteX7" fmla="*/ 5622878 w 7192370"/>
              <a:gd name="connsiteY7" fmla="*/ 504967 h 1420773"/>
              <a:gd name="connsiteX8" fmla="*/ 6400800 w 7192370"/>
              <a:gd name="connsiteY8" fmla="*/ 1337481 h 1420773"/>
              <a:gd name="connsiteX9" fmla="*/ 7192370 w 7192370"/>
              <a:gd name="connsiteY9" fmla="*/ 163773 h 1420773"/>
              <a:gd name="connsiteX0" fmla="*/ 0 w 7192370"/>
              <a:gd name="connsiteY0" fmla="*/ 1160060 h 1434403"/>
              <a:gd name="connsiteX1" fmla="*/ 600501 w 7192370"/>
              <a:gd name="connsiteY1" fmla="*/ 341194 h 1434403"/>
              <a:gd name="connsiteX2" fmla="*/ 1351128 w 7192370"/>
              <a:gd name="connsiteY2" fmla="*/ 1433015 h 1434403"/>
              <a:gd name="connsiteX3" fmla="*/ 2224585 w 7192370"/>
              <a:gd name="connsiteY3" fmla="*/ 586854 h 1434403"/>
              <a:gd name="connsiteX4" fmla="*/ 2811439 w 7192370"/>
              <a:gd name="connsiteY4" fmla="*/ 1378424 h 1434403"/>
              <a:gd name="connsiteX5" fmla="*/ 3835021 w 7192370"/>
              <a:gd name="connsiteY5" fmla="*/ 0 h 1434403"/>
              <a:gd name="connsiteX6" fmla="*/ 4749421 w 7192370"/>
              <a:gd name="connsiteY6" fmla="*/ 1378424 h 1434403"/>
              <a:gd name="connsiteX7" fmla="*/ 5622878 w 7192370"/>
              <a:gd name="connsiteY7" fmla="*/ 504967 h 1434403"/>
              <a:gd name="connsiteX8" fmla="*/ 6400800 w 7192370"/>
              <a:gd name="connsiteY8" fmla="*/ 1337481 h 1434403"/>
              <a:gd name="connsiteX9" fmla="*/ 7192370 w 7192370"/>
              <a:gd name="connsiteY9" fmla="*/ 163773 h 1434403"/>
              <a:gd name="connsiteX0" fmla="*/ 0 w 7192370"/>
              <a:gd name="connsiteY0" fmla="*/ 1009935 h 1284278"/>
              <a:gd name="connsiteX1" fmla="*/ 600501 w 7192370"/>
              <a:gd name="connsiteY1" fmla="*/ 191069 h 1284278"/>
              <a:gd name="connsiteX2" fmla="*/ 1351128 w 7192370"/>
              <a:gd name="connsiteY2" fmla="*/ 1282890 h 1284278"/>
              <a:gd name="connsiteX3" fmla="*/ 2224585 w 7192370"/>
              <a:gd name="connsiteY3" fmla="*/ 436729 h 1284278"/>
              <a:gd name="connsiteX4" fmla="*/ 2811439 w 7192370"/>
              <a:gd name="connsiteY4" fmla="*/ 1228299 h 1284278"/>
              <a:gd name="connsiteX5" fmla="*/ 4230806 w 7192370"/>
              <a:gd name="connsiteY5" fmla="*/ 0 h 1284278"/>
              <a:gd name="connsiteX6" fmla="*/ 4749421 w 7192370"/>
              <a:gd name="connsiteY6" fmla="*/ 1228299 h 1284278"/>
              <a:gd name="connsiteX7" fmla="*/ 5622878 w 7192370"/>
              <a:gd name="connsiteY7" fmla="*/ 354842 h 1284278"/>
              <a:gd name="connsiteX8" fmla="*/ 6400800 w 7192370"/>
              <a:gd name="connsiteY8" fmla="*/ 1187356 h 1284278"/>
              <a:gd name="connsiteX9" fmla="*/ 7192370 w 7192370"/>
              <a:gd name="connsiteY9" fmla="*/ 13648 h 1284278"/>
              <a:gd name="connsiteX0" fmla="*/ 0 w 7192370"/>
              <a:gd name="connsiteY0" fmla="*/ 1009938 h 1284281"/>
              <a:gd name="connsiteX1" fmla="*/ 600501 w 7192370"/>
              <a:gd name="connsiteY1" fmla="*/ 191072 h 1284281"/>
              <a:gd name="connsiteX2" fmla="*/ 1351128 w 7192370"/>
              <a:gd name="connsiteY2" fmla="*/ 1282893 h 1284281"/>
              <a:gd name="connsiteX3" fmla="*/ 2224585 w 7192370"/>
              <a:gd name="connsiteY3" fmla="*/ 436732 h 1284281"/>
              <a:gd name="connsiteX4" fmla="*/ 2811439 w 7192370"/>
              <a:gd name="connsiteY4" fmla="*/ 1228302 h 1284281"/>
              <a:gd name="connsiteX5" fmla="*/ 4230806 w 7192370"/>
              <a:gd name="connsiteY5" fmla="*/ 3 h 1284281"/>
              <a:gd name="connsiteX6" fmla="*/ 4558352 w 7192370"/>
              <a:gd name="connsiteY6" fmla="*/ 1241950 h 1284281"/>
              <a:gd name="connsiteX7" fmla="*/ 5622878 w 7192370"/>
              <a:gd name="connsiteY7" fmla="*/ 354845 h 1284281"/>
              <a:gd name="connsiteX8" fmla="*/ 6400800 w 7192370"/>
              <a:gd name="connsiteY8" fmla="*/ 1187359 h 1284281"/>
              <a:gd name="connsiteX9" fmla="*/ 7192370 w 7192370"/>
              <a:gd name="connsiteY9" fmla="*/ 13651 h 1284281"/>
              <a:gd name="connsiteX0" fmla="*/ 0 w 7192370"/>
              <a:gd name="connsiteY0" fmla="*/ 1009938 h 1284281"/>
              <a:gd name="connsiteX1" fmla="*/ 600501 w 7192370"/>
              <a:gd name="connsiteY1" fmla="*/ 191072 h 1284281"/>
              <a:gd name="connsiteX2" fmla="*/ 1351128 w 7192370"/>
              <a:gd name="connsiteY2" fmla="*/ 1282893 h 1284281"/>
              <a:gd name="connsiteX3" fmla="*/ 2224585 w 7192370"/>
              <a:gd name="connsiteY3" fmla="*/ 436732 h 1284281"/>
              <a:gd name="connsiteX4" fmla="*/ 2811439 w 7192370"/>
              <a:gd name="connsiteY4" fmla="*/ 1228302 h 1284281"/>
              <a:gd name="connsiteX5" fmla="*/ 4230806 w 7192370"/>
              <a:gd name="connsiteY5" fmla="*/ 3 h 1284281"/>
              <a:gd name="connsiteX6" fmla="*/ 4558352 w 7192370"/>
              <a:gd name="connsiteY6" fmla="*/ 1241950 h 1284281"/>
              <a:gd name="connsiteX7" fmla="*/ 5663821 w 7192370"/>
              <a:gd name="connsiteY7" fmla="*/ 368493 h 1284281"/>
              <a:gd name="connsiteX8" fmla="*/ 6400800 w 7192370"/>
              <a:gd name="connsiteY8" fmla="*/ 1187359 h 1284281"/>
              <a:gd name="connsiteX9" fmla="*/ 7192370 w 7192370"/>
              <a:gd name="connsiteY9" fmla="*/ 13651 h 1284281"/>
              <a:gd name="connsiteX0" fmla="*/ 0 w 7192370"/>
              <a:gd name="connsiteY0" fmla="*/ 1009938 h 1284281"/>
              <a:gd name="connsiteX1" fmla="*/ 600501 w 7192370"/>
              <a:gd name="connsiteY1" fmla="*/ 191072 h 1284281"/>
              <a:gd name="connsiteX2" fmla="*/ 1351128 w 7192370"/>
              <a:gd name="connsiteY2" fmla="*/ 1282893 h 1284281"/>
              <a:gd name="connsiteX3" fmla="*/ 2224585 w 7192370"/>
              <a:gd name="connsiteY3" fmla="*/ 436732 h 1284281"/>
              <a:gd name="connsiteX4" fmla="*/ 2811439 w 7192370"/>
              <a:gd name="connsiteY4" fmla="*/ 1228302 h 1284281"/>
              <a:gd name="connsiteX5" fmla="*/ 4230806 w 7192370"/>
              <a:gd name="connsiteY5" fmla="*/ 3 h 1284281"/>
              <a:gd name="connsiteX6" fmla="*/ 4558352 w 7192370"/>
              <a:gd name="connsiteY6" fmla="*/ 1241950 h 1284281"/>
              <a:gd name="connsiteX7" fmla="*/ 5663821 w 7192370"/>
              <a:gd name="connsiteY7" fmla="*/ 368493 h 1284281"/>
              <a:gd name="connsiteX8" fmla="*/ 6400800 w 7192370"/>
              <a:gd name="connsiteY8" fmla="*/ 1187359 h 1284281"/>
              <a:gd name="connsiteX9" fmla="*/ 7192370 w 7192370"/>
              <a:gd name="connsiteY9" fmla="*/ 13651 h 1284281"/>
              <a:gd name="connsiteX0" fmla="*/ 0 w 7192370"/>
              <a:gd name="connsiteY0" fmla="*/ 1009938 h 1284281"/>
              <a:gd name="connsiteX1" fmla="*/ 600501 w 7192370"/>
              <a:gd name="connsiteY1" fmla="*/ 191072 h 1284281"/>
              <a:gd name="connsiteX2" fmla="*/ 1351128 w 7192370"/>
              <a:gd name="connsiteY2" fmla="*/ 1282893 h 1284281"/>
              <a:gd name="connsiteX3" fmla="*/ 2224585 w 7192370"/>
              <a:gd name="connsiteY3" fmla="*/ 436732 h 1284281"/>
              <a:gd name="connsiteX4" fmla="*/ 2811439 w 7192370"/>
              <a:gd name="connsiteY4" fmla="*/ 1228302 h 1284281"/>
              <a:gd name="connsiteX5" fmla="*/ 4230806 w 7192370"/>
              <a:gd name="connsiteY5" fmla="*/ 3 h 1284281"/>
              <a:gd name="connsiteX6" fmla="*/ 4558352 w 7192370"/>
              <a:gd name="connsiteY6" fmla="*/ 1241950 h 1284281"/>
              <a:gd name="connsiteX7" fmla="*/ 5663821 w 7192370"/>
              <a:gd name="connsiteY7" fmla="*/ 368493 h 1284281"/>
              <a:gd name="connsiteX8" fmla="*/ 6264322 w 7192370"/>
              <a:gd name="connsiteY8" fmla="*/ 1201007 h 1284281"/>
              <a:gd name="connsiteX9" fmla="*/ 7192370 w 7192370"/>
              <a:gd name="connsiteY9" fmla="*/ 13651 h 1284281"/>
              <a:gd name="connsiteX0" fmla="*/ 0 w 7192370"/>
              <a:gd name="connsiteY0" fmla="*/ 1009938 h 1284281"/>
              <a:gd name="connsiteX1" fmla="*/ 600501 w 7192370"/>
              <a:gd name="connsiteY1" fmla="*/ 191072 h 1284281"/>
              <a:gd name="connsiteX2" fmla="*/ 1351128 w 7192370"/>
              <a:gd name="connsiteY2" fmla="*/ 1282893 h 1284281"/>
              <a:gd name="connsiteX3" fmla="*/ 2224585 w 7192370"/>
              <a:gd name="connsiteY3" fmla="*/ 436732 h 1284281"/>
              <a:gd name="connsiteX4" fmla="*/ 2811439 w 7192370"/>
              <a:gd name="connsiteY4" fmla="*/ 1228302 h 1284281"/>
              <a:gd name="connsiteX5" fmla="*/ 4230806 w 7192370"/>
              <a:gd name="connsiteY5" fmla="*/ 3 h 1284281"/>
              <a:gd name="connsiteX6" fmla="*/ 4694829 w 7192370"/>
              <a:gd name="connsiteY6" fmla="*/ 1241950 h 1284281"/>
              <a:gd name="connsiteX7" fmla="*/ 5663821 w 7192370"/>
              <a:gd name="connsiteY7" fmla="*/ 368493 h 1284281"/>
              <a:gd name="connsiteX8" fmla="*/ 6264322 w 7192370"/>
              <a:gd name="connsiteY8" fmla="*/ 1201007 h 1284281"/>
              <a:gd name="connsiteX9" fmla="*/ 7192370 w 7192370"/>
              <a:gd name="connsiteY9" fmla="*/ 13651 h 1284281"/>
              <a:gd name="connsiteX0" fmla="*/ 0 w 7192370"/>
              <a:gd name="connsiteY0" fmla="*/ 1009938 h 1284281"/>
              <a:gd name="connsiteX1" fmla="*/ 600501 w 7192370"/>
              <a:gd name="connsiteY1" fmla="*/ 191072 h 1284281"/>
              <a:gd name="connsiteX2" fmla="*/ 1351128 w 7192370"/>
              <a:gd name="connsiteY2" fmla="*/ 1282893 h 1284281"/>
              <a:gd name="connsiteX3" fmla="*/ 2224585 w 7192370"/>
              <a:gd name="connsiteY3" fmla="*/ 436732 h 1284281"/>
              <a:gd name="connsiteX4" fmla="*/ 2811439 w 7192370"/>
              <a:gd name="connsiteY4" fmla="*/ 1228302 h 1284281"/>
              <a:gd name="connsiteX5" fmla="*/ 4230806 w 7192370"/>
              <a:gd name="connsiteY5" fmla="*/ 3 h 1284281"/>
              <a:gd name="connsiteX6" fmla="*/ 4694829 w 7192370"/>
              <a:gd name="connsiteY6" fmla="*/ 1241950 h 1284281"/>
              <a:gd name="connsiteX7" fmla="*/ 5663821 w 7192370"/>
              <a:gd name="connsiteY7" fmla="*/ 368493 h 1284281"/>
              <a:gd name="connsiteX8" fmla="*/ 6264322 w 7192370"/>
              <a:gd name="connsiteY8" fmla="*/ 1201007 h 1284281"/>
              <a:gd name="connsiteX9" fmla="*/ 7192370 w 7192370"/>
              <a:gd name="connsiteY9" fmla="*/ 13651 h 1284281"/>
              <a:gd name="connsiteX0" fmla="*/ 0 w 7055892"/>
              <a:gd name="connsiteY0" fmla="*/ 1009938 h 1284281"/>
              <a:gd name="connsiteX1" fmla="*/ 600501 w 7055892"/>
              <a:gd name="connsiteY1" fmla="*/ 191072 h 1284281"/>
              <a:gd name="connsiteX2" fmla="*/ 1351128 w 7055892"/>
              <a:gd name="connsiteY2" fmla="*/ 1282893 h 1284281"/>
              <a:gd name="connsiteX3" fmla="*/ 2224585 w 7055892"/>
              <a:gd name="connsiteY3" fmla="*/ 436732 h 1284281"/>
              <a:gd name="connsiteX4" fmla="*/ 2811439 w 7055892"/>
              <a:gd name="connsiteY4" fmla="*/ 1228302 h 1284281"/>
              <a:gd name="connsiteX5" fmla="*/ 4230806 w 7055892"/>
              <a:gd name="connsiteY5" fmla="*/ 3 h 1284281"/>
              <a:gd name="connsiteX6" fmla="*/ 4694829 w 7055892"/>
              <a:gd name="connsiteY6" fmla="*/ 1241950 h 1284281"/>
              <a:gd name="connsiteX7" fmla="*/ 5663821 w 7055892"/>
              <a:gd name="connsiteY7" fmla="*/ 368493 h 1284281"/>
              <a:gd name="connsiteX8" fmla="*/ 6264322 w 7055892"/>
              <a:gd name="connsiteY8" fmla="*/ 1201007 h 1284281"/>
              <a:gd name="connsiteX9" fmla="*/ 7055892 w 7055892"/>
              <a:gd name="connsiteY9" fmla="*/ 54594 h 1284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055892" h="1284281">
                <a:moveTo>
                  <a:pt x="0" y="1009938"/>
                </a:moveTo>
                <a:cubicBezTo>
                  <a:pt x="420806" y="585720"/>
                  <a:pt x="375313" y="145580"/>
                  <a:pt x="600501" y="191072"/>
                </a:cubicBezTo>
                <a:cubicBezTo>
                  <a:pt x="825689" y="236565"/>
                  <a:pt x="1080447" y="1241950"/>
                  <a:pt x="1351128" y="1282893"/>
                </a:cubicBezTo>
                <a:cubicBezTo>
                  <a:pt x="1621809" y="1323836"/>
                  <a:pt x="1981200" y="445830"/>
                  <a:pt x="2224585" y="436732"/>
                </a:cubicBezTo>
                <a:cubicBezTo>
                  <a:pt x="2467970" y="427634"/>
                  <a:pt x="2477069" y="1301090"/>
                  <a:pt x="2811439" y="1228302"/>
                </a:cubicBezTo>
                <a:cubicBezTo>
                  <a:pt x="3145809" y="1155514"/>
                  <a:pt x="3916908" y="-2272"/>
                  <a:pt x="4230806" y="3"/>
                </a:cubicBezTo>
                <a:cubicBezTo>
                  <a:pt x="4544704" y="2278"/>
                  <a:pt x="4087503" y="1248774"/>
                  <a:pt x="4694829" y="1241950"/>
                </a:cubicBezTo>
                <a:cubicBezTo>
                  <a:pt x="5302155" y="1235126"/>
                  <a:pt x="5402239" y="375317"/>
                  <a:pt x="5663821" y="368493"/>
                </a:cubicBezTo>
                <a:cubicBezTo>
                  <a:pt x="5925403" y="361669"/>
                  <a:pt x="6032310" y="1253323"/>
                  <a:pt x="6264322" y="1201007"/>
                </a:cubicBezTo>
                <a:cubicBezTo>
                  <a:pt x="6496334" y="1148691"/>
                  <a:pt x="6826155" y="129657"/>
                  <a:pt x="7055892" y="54594"/>
                </a:cubicBezTo>
              </a:path>
            </a:pathLst>
          </a:cu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/>
          <p:cNvCxnSpPr/>
          <p:nvPr/>
        </p:nvCxnSpPr>
        <p:spPr>
          <a:xfrm>
            <a:off x="1323206" y="6614661"/>
            <a:ext cx="4524233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reeform 23"/>
          <p:cNvSpPr/>
          <p:nvPr/>
        </p:nvSpPr>
        <p:spPr>
          <a:xfrm>
            <a:off x="6291638" y="5611500"/>
            <a:ext cx="1212376" cy="918062"/>
          </a:xfrm>
          <a:custGeom>
            <a:avLst/>
            <a:gdLst>
              <a:gd name="connsiteX0" fmla="*/ 0 w 7788185"/>
              <a:gd name="connsiteY0" fmla="*/ 1160060 h 1420626"/>
              <a:gd name="connsiteX1" fmla="*/ 1132764 w 7788185"/>
              <a:gd name="connsiteY1" fmla="*/ 354842 h 1420626"/>
              <a:gd name="connsiteX2" fmla="*/ 1746913 w 7788185"/>
              <a:gd name="connsiteY2" fmla="*/ 1419367 h 1420626"/>
              <a:gd name="connsiteX3" fmla="*/ 2224585 w 7788185"/>
              <a:gd name="connsiteY3" fmla="*/ 586854 h 1420626"/>
              <a:gd name="connsiteX4" fmla="*/ 2811439 w 7788185"/>
              <a:gd name="connsiteY4" fmla="*/ 1378424 h 1420626"/>
              <a:gd name="connsiteX5" fmla="*/ 3835021 w 7788185"/>
              <a:gd name="connsiteY5" fmla="*/ 0 h 1420626"/>
              <a:gd name="connsiteX6" fmla="*/ 4749421 w 7788185"/>
              <a:gd name="connsiteY6" fmla="*/ 1378424 h 1420626"/>
              <a:gd name="connsiteX7" fmla="*/ 5622878 w 7788185"/>
              <a:gd name="connsiteY7" fmla="*/ 504967 h 1420626"/>
              <a:gd name="connsiteX8" fmla="*/ 6400800 w 7788185"/>
              <a:gd name="connsiteY8" fmla="*/ 1337481 h 1420626"/>
              <a:gd name="connsiteX9" fmla="*/ 7192370 w 7788185"/>
              <a:gd name="connsiteY9" fmla="*/ 163773 h 1420626"/>
              <a:gd name="connsiteX10" fmla="*/ 7779224 w 7788185"/>
              <a:gd name="connsiteY10" fmla="*/ 887105 h 1420626"/>
              <a:gd name="connsiteX11" fmla="*/ 7492621 w 7788185"/>
              <a:gd name="connsiteY11" fmla="*/ 955344 h 1420626"/>
              <a:gd name="connsiteX0" fmla="*/ 0 w 7779224"/>
              <a:gd name="connsiteY0" fmla="*/ 1160060 h 1420626"/>
              <a:gd name="connsiteX1" fmla="*/ 1132764 w 7779224"/>
              <a:gd name="connsiteY1" fmla="*/ 354842 h 1420626"/>
              <a:gd name="connsiteX2" fmla="*/ 1746913 w 7779224"/>
              <a:gd name="connsiteY2" fmla="*/ 1419367 h 1420626"/>
              <a:gd name="connsiteX3" fmla="*/ 2224585 w 7779224"/>
              <a:gd name="connsiteY3" fmla="*/ 586854 h 1420626"/>
              <a:gd name="connsiteX4" fmla="*/ 2811439 w 7779224"/>
              <a:gd name="connsiteY4" fmla="*/ 1378424 h 1420626"/>
              <a:gd name="connsiteX5" fmla="*/ 3835021 w 7779224"/>
              <a:gd name="connsiteY5" fmla="*/ 0 h 1420626"/>
              <a:gd name="connsiteX6" fmla="*/ 4749421 w 7779224"/>
              <a:gd name="connsiteY6" fmla="*/ 1378424 h 1420626"/>
              <a:gd name="connsiteX7" fmla="*/ 5622878 w 7779224"/>
              <a:gd name="connsiteY7" fmla="*/ 504967 h 1420626"/>
              <a:gd name="connsiteX8" fmla="*/ 6400800 w 7779224"/>
              <a:gd name="connsiteY8" fmla="*/ 1337481 h 1420626"/>
              <a:gd name="connsiteX9" fmla="*/ 7192370 w 7779224"/>
              <a:gd name="connsiteY9" fmla="*/ 163773 h 1420626"/>
              <a:gd name="connsiteX10" fmla="*/ 7779224 w 7779224"/>
              <a:gd name="connsiteY10" fmla="*/ 887105 h 1420626"/>
              <a:gd name="connsiteX0" fmla="*/ 0 w 7192370"/>
              <a:gd name="connsiteY0" fmla="*/ 1160060 h 1420626"/>
              <a:gd name="connsiteX1" fmla="*/ 1132764 w 7192370"/>
              <a:gd name="connsiteY1" fmla="*/ 354842 h 1420626"/>
              <a:gd name="connsiteX2" fmla="*/ 1746913 w 7192370"/>
              <a:gd name="connsiteY2" fmla="*/ 1419367 h 1420626"/>
              <a:gd name="connsiteX3" fmla="*/ 2224585 w 7192370"/>
              <a:gd name="connsiteY3" fmla="*/ 586854 h 1420626"/>
              <a:gd name="connsiteX4" fmla="*/ 2811439 w 7192370"/>
              <a:gd name="connsiteY4" fmla="*/ 1378424 h 1420626"/>
              <a:gd name="connsiteX5" fmla="*/ 3835021 w 7192370"/>
              <a:gd name="connsiteY5" fmla="*/ 0 h 1420626"/>
              <a:gd name="connsiteX6" fmla="*/ 4749421 w 7192370"/>
              <a:gd name="connsiteY6" fmla="*/ 1378424 h 1420626"/>
              <a:gd name="connsiteX7" fmla="*/ 5622878 w 7192370"/>
              <a:gd name="connsiteY7" fmla="*/ 504967 h 1420626"/>
              <a:gd name="connsiteX8" fmla="*/ 6400800 w 7192370"/>
              <a:gd name="connsiteY8" fmla="*/ 1337481 h 1420626"/>
              <a:gd name="connsiteX9" fmla="*/ 7192370 w 7192370"/>
              <a:gd name="connsiteY9" fmla="*/ 163773 h 1420626"/>
              <a:gd name="connsiteX0" fmla="*/ 0 w 7192370"/>
              <a:gd name="connsiteY0" fmla="*/ 1160060 h 1420773"/>
              <a:gd name="connsiteX1" fmla="*/ 600501 w 7192370"/>
              <a:gd name="connsiteY1" fmla="*/ 341194 h 1420773"/>
              <a:gd name="connsiteX2" fmla="*/ 1746913 w 7192370"/>
              <a:gd name="connsiteY2" fmla="*/ 1419367 h 1420773"/>
              <a:gd name="connsiteX3" fmla="*/ 2224585 w 7192370"/>
              <a:gd name="connsiteY3" fmla="*/ 586854 h 1420773"/>
              <a:gd name="connsiteX4" fmla="*/ 2811439 w 7192370"/>
              <a:gd name="connsiteY4" fmla="*/ 1378424 h 1420773"/>
              <a:gd name="connsiteX5" fmla="*/ 3835021 w 7192370"/>
              <a:gd name="connsiteY5" fmla="*/ 0 h 1420773"/>
              <a:gd name="connsiteX6" fmla="*/ 4749421 w 7192370"/>
              <a:gd name="connsiteY6" fmla="*/ 1378424 h 1420773"/>
              <a:gd name="connsiteX7" fmla="*/ 5622878 w 7192370"/>
              <a:gd name="connsiteY7" fmla="*/ 504967 h 1420773"/>
              <a:gd name="connsiteX8" fmla="*/ 6400800 w 7192370"/>
              <a:gd name="connsiteY8" fmla="*/ 1337481 h 1420773"/>
              <a:gd name="connsiteX9" fmla="*/ 7192370 w 7192370"/>
              <a:gd name="connsiteY9" fmla="*/ 163773 h 1420773"/>
              <a:gd name="connsiteX0" fmla="*/ 0 w 7192370"/>
              <a:gd name="connsiteY0" fmla="*/ 1160060 h 1434403"/>
              <a:gd name="connsiteX1" fmla="*/ 600501 w 7192370"/>
              <a:gd name="connsiteY1" fmla="*/ 341194 h 1434403"/>
              <a:gd name="connsiteX2" fmla="*/ 1351128 w 7192370"/>
              <a:gd name="connsiteY2" fmla="*/ 1433015 h 1434403"/>
              <a:gd name="connsiteX3" fmla="*/ 2224585 w 7192370"/>
              <a:gd name="connsiteY3" fmla="*/ 586854 h 1434403"/>
              <a:gd name="connsiteX4" fmla="*/ 2811439 w 7192370"/>
              <a:gd name="connsiteY4" fmla="*/ 1378424 h 1434403"/>
              <a:gd name="connsiteX5" fmla="*/ 3835021 w 7192370"/>
              <a:gd name="connsiteY5" fmla="*/ 0 h 1434403"/>
              <a:gd name="connsiteX6" fmla="*/ 4749421 w 7192370"/>
              <a:gd name="connsiteY6" fmla="*/ 1378424 h 1434403"/>
              <a:gd name="connsiteX7" fmla="*/ 5622878 w 7192370"/>
              <a:gd name="connsiteY7" fmla="*/ 504967 h 1434403"/>
              <a:gd name="connsiteX8" fmla="*/ 6400800 w 7192370"/>
              <a:gd name="connsiteY8" fmla="*/ 1337481 h 1434403"/>
              <a:gd name="connsiteX9" fmla="*/ 7192370 w 7192370"/>
              <a:gd name="connsiteY9" fmla="*/ 163773 h 1434403"/>
              <a:gd name="connsiteX0" fmla="*/ 0 w 7192370"/>
              <a:gd name="connsiteY0" fmla="*/ 1009935 h 1284278"/>
              <a:gd name="connsiteX1" fmla="*/ 600501 w 7192370"/>
              <a:gd name="connsiteY1" fmla="*/ 191069 h 1284278"/>
              <a:gd name="connsiteX2" fmla="*/ 1351128 w 7192370"/>
              <a:gd name="connsiteY2" fmla="*/ 1282890 h 1284278"/>
              <a:gd name="connsiteX3" fmla="*/ 2224585 w 7192370"/>
              <a:gd name="connsiteY3" fmla="*/ 436729 h 1284278"/>
              <a:gd name="connsiteX4" fmla="*/ 2811439 w 7192370"/>
              <a:gd name="connsiteY4" fmla="*/ 1228299 h 1284278"/>
              <a:gd name="connsiteX5" fmla="*/ 4230806 w 7192370"/>
              <a:gd name="connsiteY5" fmla="*/ 0 h 1284278"/>
              <a:gd name="connsiteX6" fmla="*/ 4749421 w 7192370"/>
              <a:gd name="connsiteY6" fmla="*/ 1228299 h 1284278"/>
              <a:gd name="connsiteX7" fmla="*/ 5622878 w 7192370"/>
              <a:gd name="connsiteY7" fmla="*/ 354842 h 1284278"/>
              <a:gd name="connsiteX8" fmla="*/ 6400800 w 7192370"/>
              <a:gd name="connsiteY8" fmla="*/ 1187356 h 1284278"/>
              <a:gd name="connsiteX9" fmla="*/ 7192370 w 7192370"/>
              <a:gd name="connsiteY9" fmla="*/ 13648 h 1284278"/>
              <a:gd name="connsiteX0" fmla="*/ 0 w 7192370"/>
              <a:gd name="connsiteY0" fmla="*/ 1009938 h 1284281"/>
              <a:gd name="connsiteX1" fmla="*/ 600501 w 7192370"/>
              <a:gd name="connsiteY1" fmla="*/ 191072 h 1284281"/>
              <a:gd name="connsiteX2" fmla="*/ 1351128 w 7192370"/>
              <a:gd name="connsiteY2" fmla="*/ 1282893 h 1284281"/>
              <a:gd name="connsiteX3" fmla="*/ 2224585 w 7192370"/>
              <a:gd name="connsiteY3" fmla="*/ 436732 h 1284281"/>
              <a:gd name="connsiteX4" fmla="*/ 2811439 w 7192370"/>
              <a:gd name="connsiteY4" fmla="*/ 1228302 h 1284281"/>
              <a:gd name="connsiteX5" fmla="*/ 4230806 w 7192370"/>
              <a:gd name="connsiteY5" fmla="*/ 3 h 1284281"/>
              <a:gd name="connsiteX6" fmla="*/ 4558352 w 7192370"/>
              <a:gd name="connsiteY6" fmla="*/ 1241950 h 1284281"/>
              <a:gd name="connsiteX7" fmla="*/ 5622878 w 7192370"/>
              <a:gd name="connsiteY7" fmla="*/ 354845 h 1284281"/>
              <a:gd name="connsiteX8" fmla="*/ 6400800 w 7192370"/>
              <a:gd name="connsiteY8" fmla="*/ 1187359 h 1284281"/>
              <a:gd name="connsiteX9" fmla="*/ 7192370 w 7192370"/>
              <a:gd name="connsiteY9" fmla="*/ 13651 h 1284281"/>
              <a:gd name="connsiteX0" fmla="*/ 0 w 7192370"/>
              <a:gd name="connsiteY0" fmla="*/ 1009938 h 1284281"/>
              <a:gd name="connsiteX1" fmla="*/ 600501 w 7192370"/>
              <a:gd name="connsiteY1" fmla="*/ 191072 h 1284281"/>
              <a:gd name="connsiteX2" fmla="*/ 1351128 w 7192370"/>
              <a:gd name="connsiteY2" fmla="*/ 1282893 h 1284281"/>
              <a:gd name="connsiteX3" fmla="*/ 2224585 w 7192370"/>
              <a:gd name="connsiteY3" fmla="*/ 436732 h 1284281"/>
              <a:gd name="connsiteX4" fmla="*/ 2811439 w 7192370"/>
              <a:gd name="connsiteY4" fmla="*/ 1228302 h 1284281"/>
              <a:gd name="connsiteX5" fmla="*/ 4230806 w 7192370"/>
              <a:gd name="connsiteY5" fmla="*/ 3 h 1284281"/>
              <a:gd name="connsiteX6" fmla="*/ 4558352 w 7192370"/>
              <a:gd name="connsiteY6" fmla="*/ 1241950 h 1284281"/>
              <a:gd name="connsiteX7" fmla="*/ 5663821 w 7192370"/>
              <a:gd name="connsiteY7" fmla="*/ 368493 h 1284281"/>
              <a:gd name="connsiteX8" fmla="*/ 6400800 w 7192370"/>
              <a:gd name="connsiteY8" fmla="*/ 1187359 h 1284281"/>
              <a:gd name="connsiteX9" fmla="*/ 7192370 w 7192370"/>
              <a:gd name="connsiteY9" fmla="*/ 13651 h 1284281"/>
              <a:gd name="connsiteX0" fmla="*/ 0 w 7192370"/>
              <a:gd name="connsiteY0" fmla="*/ 1009938 h 1284281"/>
              <a:gd name="connsiteX1" fmla="*/ 600501 w 7192370"/>
              <a:gd name="connsiteY1" fmla="*/ 191072 h 1284281"/>
              <a:gd name="connsiteX2" fmla="*/ 1351128 w 7192370"/>
              <a:gd name="connsiteY2" fmla="*/ 1282893 h 1284281"/>
              <a:gd name="connsiteX3" fmla="*/ 2224585 w 7192370"/>
              <a:gd name="connsiteY3" fmla="*/ 436732 h 1284281"/>
              <a:gd name="connsiteX4" fmla="*/ 2811439 w 7192370"/>
              <a:gd name="connsiteY4" fmla="*/ 1228302 h 1284281"/>
              <a:gd name="connsiteX5" fmla="*/ 4230806 w 7192370"/>
              <a:gd name="connsiteY5" fmla="*/ 3 h 1284281"/>
              <a:gd name="connsiteX6" fmla="*/ 4558352 w 7192370"/>
              <a:gd name="connsiteY6" fmla="*/ 1241950 h 1284281"/>
              <a:gd name="connsiteX7" fmla="*/ 5663821 w 7192370"/>
              <a:gd name="connsiteY7" fmla="*/ 368493 h 1284281"/>
              <a:gd name="connsiteX8" fmla="*/ 6400800 w 7192370"/>
              <a:gd name="connsiteY8" fmla="*/ 1187359 h 1284281"/>
              <a:gd name="connsiteX9" fmla="*/ 7192370 w 7192370"/>
              <a:gd name="connsiteY9" fmla="*/ 13651 h 1284281"/>
              <a:gd name="connsiteX0" fmla="*/ 0 w 7192370"/>
              <a:gd name="connsiteY0" fmla="*/ 1009938 h 1284281"/>
              <a:gd name="connsiteX1" fmla="*/ 600501 w 7192370"/>
              <a:gd name="connsiteY1" fmla="*/ 191072 h 1284281"/>
              <a:gd name="connsiteX2" fmla="*/ 1351128 w 7192370"/>
              <a:gd name="connsiteY2" fmla="*/ 1282893 h 1284281"/>
              <a:gd name="connsiteX3" fmla="*/ 2224585 w 7192370"/>
              <a:gd name="connsiteY3" fmla="*/ 436732 h 1284281"/>
              <a:gd name="connsiteX4" fmla="*/ 2811439 w 7192370"/>
              <a:gd name="connsiteY4" fmla="*/ 1228302 h 1284281"/>
              <a:gd name="connsiteX5" fmla="*/ 4230806 w 7192370"/>
              <a:gd name="connsiteY5" fmla="*/ 3 h 1284281"/>
              <a:gd name="connsiteX6" fmla="*/ 4558352 w 7192370"/>
              <a:gd name="connsiteY6" fmla="*/ 1241950 h 1284281"/>
              <a:gd name="connsiteX7" fmla="*/ 5663821 w 7192370"/>
              <a:gd name="connsiteY7" fmla="*/ 368493 h 1284281"/>
              <a:gd name="connsiteX8" fmla="*/ 6264322 w 7192370"/>
              <a:gd name="connsiteY8" fmla="*/ 1201007 h 1284281"/>
              <a:gd name="connsiteX9" fmla="*/ 7192370 w 7192370"/>
              <a:gd name="connsiteY9" fmla="*/ 13651 h 1284281"/>
              <a:gd name="connsiteX0" fmla="*/ 0 w 7192370"/>
              <a:gd name="connsiteY0" fmla="*/ 1009938 h 1284281"/>
              <a:gd name="connsiteX1" fmla="*/ 600501 w 7192370"/>
              <a:gd name="connsiteY1" fmla="*/ 191072 h 1284281"/>
              <a:gd name="connsiteX2" fmla="*/ 1351128 w 7192370"/>
              <a:gd name="connsiteY2" fmla="*/ 1282893 h 1284281"/>
              <a:gd name="connsiteX3" fmla="*/ 2224585 w 7192370"/>
              <a:gd name="connsiteY3" fmla="*/ 436732 h 1284281"/>
              <a:gd name="connsiteX4" fmla="*/ 2811439 w 7192370"/>
              <a:gd name="connsiteY4" fmla="*/ 1228302 h 1284281"/>
              <a:gd name="connsiteX5" fmla="*/ 4230806 w 7192370"/>
              <a:gd name="connsiteY5" fmla="*/ 3 h 1284281"/>
              <a:gd name="connsiteX6" fmla="*/ 4694829 w 7192370"/>
              <a:gd name="connsiteY6" fmla="*/ 1241950 h 1284281"/>
              <a:gd name="connsiteX7" fmla="*/ 5663821 w 7192370"/>
              <a:gd name="connsiteY7" fmla="*/ 368493 h 1284281"/>
              <a:gd name="connsiteX8" fmla="*/ 6264322 w 7192370"/>
              <a:gd name="connsiteY8" fmla="*/ 1201007 h 1284281"/>
              <a:gd name="connsiteX9" fmla="*/ 7192370 w 7192370"/>
              <a:gd name="connsiteY9" fmla="*/ 13651 h 1284281"/>
              <a:gd name="connsiteX0" fmla="*/ 0 w 7192370"/>
              <a:gd name="connsiteY0" fmla="*/ 1009938 h 1284281"/>
              <a:gd name="connsiteX1" fmla="*/ 600501 w 7192370"/>
              <a:gd name="connsiteY1" fmla="*/ 191072 h 1284281"/>
              <a:gd name="connsiteX2" fmla="*/ 1351128 w 7192370"/>
              <a:gd name="connsiteY2" fmla="*/ 1282893 h 1284281"/>
              <a:gd name="connsiteX3" fmla="*/ 2224585 w 7192370"/>
              <a:gd name="connsiteY3" fmla="*/ 436732 h 1284281"/>
              <a:gd name="connsiteX4" fmla="*/ 2811439 w 7192370"/>
              <a:gd name="connsiteY4" fmla="*/ 1228302 h 1284281"/>
              <a:gd name="connsiteX5" fmla="*/ 4230806 w 7192370"/>
              <a:gd name="connsiteY5" fmla="*/ 3 h 1284281"/>
              <a:gd name="connsiteX6" fmla="*/ 4694829 w 7192370"/>
              <a:gd name="connsiteY6" fmla="*/ 1241950 h 1284281"/>
              <a:gd name="connsiteX7" fmla="*/ 5663821 w 7192370"/>
              <a:gd name="connsiteY7" fmla="*/ 368493 h 1284281"/>
              <a:gd name="connsiteX8" fmla="*/ 6264322 w 7192370"/>
              <a:gd name="connsiteY8" fmla="*/ 1201007 h 1284281"/>
              <a:gd name="connsiteX9" fmla="*/ 7192370 w 7192370"/>
              <a:gd name="connsiteY9" fmla="*/ 13651 h 1284281"/>
              <a:gd name="connsiteX0" fmla="*/ 0 w 7055892"/>
              <a:gd name="connsiteY0" fmla="*/ 1009938 h 1284281"/>
              <a:gd name="connsiteX1" fmla="*/ 600501 w 7055892"/>
              <a:gd name="connsiteY1" fmla="*/ 191072 h 1284281"/>
              <a:gd name="connsiteX2" fmla="*/ 1351128 w 7055892"/>
              <a:gd name="connsiteY2" fmla="*/ 1282893 h 1284281"/>
              <a:gd name="connsiteX3" fmla="*/ 2224585 w 7055892"/>
              <a:gd name="connsiteY3" fmla="*/ 436732 h 1284281"/>
              <a:gd name="connsiteX4" fmla="*/ 2811439 w 7055892"/>
              <a:gd name="connsiteY4" fmla="*/ 1228302 h 1284281"/>
              <a:gd name="connsiteX5" fmla="*/ 4230806 w 7055892"/>
              <a:gd name="connsiteY5" fmla="*/ 3 h 1284281"/>
              <a:gd name="connsiteX6" fmla="*/ 4694829 w 7055892"/>
              <a:gd name="connsiteY6" fmla="*/ 1241950 h 1284281"/>
              <a:gd name="connsiteX7" fmla="*/ 5663821 w 7055892"/>
              <a:gd name="connsiteY7" fmla="*/ 368493 h 1284281"/>
              <a:gd name="connsiteX8" fmla="*/ 6264322 w 7055892"/>
              <a:gd name="connsiteY8" fmla="*/ 1201007 h 1284281"/>
              <a:gd name="connsiteX9" fmla="*/ 7055892 w 7055892"/>
              <a:gd name="connsiteY9" fmla="*/ 54594 h 1284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055892" h="1284281">
                <a:moveTo>
                  <a:pt x="0" y="1009938"/>
                </a:moveTo>
                <a:cubicBezTo>
                  <a:pt x="420806" y="585720"/>
                  <a:pt x="375313" y="145580"/>
                  <a:pt x="600501" y="191072"/>
                </a:cubicBezTo>
                <a:cubicBezTo>
                  <a:pt x="825689" y="236565"/>
                  <a:pt x="1080447" y="1241950"/>
                  <a:pt x="1351128" y="1282893"/>
                </a:cubicBezTo>
                <a:cubicBezTo>
                  <a:pt x="1621809" y="1323836"/>
                  <a:pt x="1981200" y="445830"/>
                  <a:pt x="2224585" y="436732"/>
                </a:cubicBezTo>
                <a:cubicBezTo>
                  <a:pt x="2467970" y="427634"/>
                  <a:pt x="2477069" y="1301090"/>
                  <a:pt x="2811439" y="1228302"/>
                </a:cubicBezTo>
                <a:cubicBezTo>
                  <a:pt x="3145809" y="1155514"/>
                  <a:pt x="3916908" y="-2272"/>
                  <a:pt x="4230806" y="3"/>
                </a:cubicBezTo>
                <a:cubicBezTo>
                  <a:pt x="4544704" y="2278"/>
                  <a:pt x="4087503" y="1248774"/>
                  <a:pt x="4694829" y="1241950"/>
                </a:cubicBezTo>
                <a:cubicBezTo>
                  <a:pt x="5302155" y="1235126"/>
                  <a:pt x="5402239" y="375317"/>
                  <a:pt x="5663821" y="368493"/>
                </a:cubicBezTo>
                <a:cubicBezTo>
                  <a:pt x="5925403" y="361669"/>
                  <a:pt x="6032310" y="1253323"/>
                  <a:pt x="6264322" y="1201007"/>
                </a:cubicBezTo>
                <a:cubicBezTo>
                  <a:pt x="6496334" y="1148691"/>
                  <a:pt x="6826155" y="129657"/>
                  <a:pt x="7055892" y="54594"/>
                </a:cubicBezTo>
              </a:path>
            </a:pathLst>
          </a:cu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6291638" y="6613721"/>
            <a:ext cx="121237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/>
          <p:cNvGrpSpPr/>
          <p:nvPr/>
        </p:nvGrpSpPr>
        <p:grpSpPr>
          <a:xfrm flipH="1">
            <a:off x="6591144" y="2745400"/>
            <a:ext cx="1414006" cy="523220"/>
            <a:chOff x="1219200" y="4876799"/>
            <a:chExt cx="5181605" cy="1384995"/>
          </a:xfrm>
        </p:grpSpPr>
        <p:sp>
          <p:nvSpPr>
            <p:cNvPr id="26" name="Rectangular Callout 25"/>
            <p:cNvSpPr/>
            <p:nvPr/>
          </p:nvSpPr>
          <p:spPr>
            <a:xfrm>
              <a:off x="1219200" y="4876799"/>
              <a:ext cx="5181601" cy="1384995"/>
            </a:xfrm>
            <a:prstGeom prst="wedgeRectCallout">
              <a:avLst>
                <a:gd name="adj1" fmla="val 46587"/>
                <a:gd name="adj2" fmla="val 85357"/>
              </a:avLst>
            </a:prstGeom>
            <a:solidFill>
              <a:srgbClr val="DA1F28"/>
            </a:solidFill>
            <a:ln w="38100" cap="flat" cmpd="sng" algn="ctr">
              <a:solidFill>
                <a:srgbClr val="DA1F28">
                  <a:lumMod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w Cen MT"/>
                <a:ea typeface="+mn-ea"/>
                <a:cs typeface="+mn-cs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219204" y="4876799"/>
              <a:ext cx="5181601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hu-HU" sz="28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</a:rPr>
                <a:t>Minta</a:t>
              </a:r>
              <a:endPara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66054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21" grpId="0" animBg="1"/>
      <p:bldP spid="24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Non-Return to Zero (NRZ)</a:t>
            </a:r>
            <a:r>
              <a:rPr lang="hu-HU" dirty="0"/>
              <a:t> kódolás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283B9EA5-CE9A-4950-A80C-5ADF06B45BB8}" type="slidenum">
              <a:rPr lang="en-US" smtClean="0"/>
              <a:pPr/>
              <a:t>54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152400" y="1600200"/>
            <a:ext cx="8839200" cy="614273"/>
          </a:xfrm>
        </p:spPr>
        <p:txBody>
          <a:bodyPr/>
          <a:lstStyle/>
          <a:p>
            <a:r>
              <a:rPr lang="en-US" dirty="0"/>
              <a:t>1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hu-HU" dirty="0">
                <a:sym typeface="Wingdings" pitchFamily="2" charset="2"/>
              </a:rPr>
              <a:t>magas jel</a:t>
            </a:r>
            <a:r>
              <a:rPr lang="en-US" dirty="0">
                <a:sym typeface="Wingdings" pitchFamily="2" charset="2"/>
              </a:rPr>
              <a:t>, 0  </a:t>
            </a:r>
            <a:r>
              <a:rPr lang="hu-HU" dirty="0">
                <a:sym typeface="Wingdings" pitchFamily="2" charset="2"/>
              </a:rPr>
              <a:t>alacsony jel</a:t>
            </a:r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1867928" y="2676138"/>
            <a:ext cx="0" cy="2358755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V="1">
            <a:off x="8856946" y="2676138"/>
            <a:ext cx="0" cy="2358755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V="1">
            <a:off x="6527276" y="2676138"/>
            <a:ext cx="0" cy="2358755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V="1">
            <a:off x="7303834" y="2676138"/>
            <a:ext cx="0" cy="2358755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V="1">
            <a:off x="8080392" y="2676138"/>
            <a:ext cx="0" cy="2358755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flipV="1">
            <a:off x="1091370" y="2676138"/>
            <a:ext cx="0" cy="2358755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flipV="1">
            <a:off x="2644486" y="2676138"/>
            <a:ext cx="0" cy="2358755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V="1">
            <a:off x="3421044" y="2676138"/>
            <a:ext cx="0" cy="2358755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flipV="1">
            <a:off x="4197602" y="2676138"/>
            <a:ext cx="0" cy="2358755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V="1">
            <a:off x="4974160" y="2676138"/>
            <a:ext cx="0" cy="2358755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V="1">
            <a:off x="5750718" y="2676138"/>
            <a:ext cx="0" cy="2358755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1091370" y="4681176"/>
            <a:ext cx="396236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V="1">
            <a:off x="1487606" y="4121617"/>
            <a:ext cx="0" cy="55955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1487606" y="4121617"/>
            <a:ext cx="38032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1867928" y="4121617"/>
            <a:ext cx="0" cy="55955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1867928" y="4681176"/>
            <a:ext cx="396236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flipV="1">
            <a:off x="2264164" y="4121617"/>
            <a:ext cx="0" cy="55955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2264164" y="4121617"/>
            <a:ext cx="38032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2644486" y="4121617"/>
            <a:ext cx="0" cy="55955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2657228" y="4681176"/>
            <a:ext cx="396236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 flipV="1">
            <a:off x="3053464" y="4121617"/>
            <a:ext cx="0" cy="55955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3053464" y="4121617"/>
            <a:ext cx="38032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3433786" y="4121617"/>
            <a:ext cx="0" cy="55955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>
            <a:off x="3417869" y="4681176"/>
            <a:ext cx="396236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 flipV="1">
            <a:off x="3814105" y="4121617"/>
            <a:ext cx="0" cy="55955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3814105" y="4121617"/>
            <a:ext cx="38032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>
            <a:off x="4194427" y="4121617"/>
            <a:ext cx="0" cy="55955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4185777" y="4681176"/>
            <a:ext cx="396236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 flipV="1">
            <a:off x="4582013" y="4121617"/>
            <a:ext cx="0" cy="55955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4582013" y="4121617"/>
            <a:ext cx="38032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>
            <a:off x="4962335" y="4121617"/>
            <a:ext cx="0" cy="55955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>
            <a:off x="4974160" y="4681176"/>
            <a:ext cx="396236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 flipV="1">
            <a:off x="5370396" y="4121617"/>
            <a:ext cx="0" cy="55955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5370396" y="4121617"/>
            <a:ext cx="38032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5750718" y="4121617"/>
            <a:ext cx="0" cy="55955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5758916" y="4674352"/>
            <a:ext cx="396236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 flipV="1">
            <a:off x="6155152" y="4114793"/>
            <a:ext cx="0" cy="55955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>
            <a:off x="6155152" y="4114793"/>
            <a:ext cx="38032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>
            <a:off x="6535474" y="4114793"/>
            <a:ext cx="0" cy="55955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/>
          <p:nvPr/>
        </p:nvCxnSpPr>
        <p:spPr>
          <a:xfrm>
            <a:off x="6527276" y="4674351"/>
            <a:ext cx="396236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 flipV="1">
            <a:off x="6923512" y="4114792"/>
            <a:ext cx="0" cy="55955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>
            <a:off x="6923512" y="4114792"/>
            <a:ext cx="38032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>
            <a:off x="7303834" y="4114792"/>
            <a:ext cx="0" cy="55955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>
            <a:off x="7298384" y="4681176"/>
            <a:ext cx="396236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 flipV="1">
            <a:off x="7694620" y="4121617"/>
            <a:ext cx="0" cy="55955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>
            <a:off x="7694620" y="4121617"/>
            <a:ext cx="38032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>
            <a:off x="8074942" y="4121617"/>
            <a:ext cx="0" cy="55955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>
            <a:off x="8080388" y="4681176"/>
            <a:ext cx="396236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 flipV="1">
            <a:off x="8476624" y="4121617"/>
            <a:ext cx="0" cy="55955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>
            <a:off x="8476624" y="4121617"/>
            <a:ext cx="38032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>
            <a:off x="8856946" y="4121617"/>
            <a:ext cx="0" cy="55955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/>
          <p:cNvSpPr txBox="1"/>
          <p:nvPr/>
        </p:nvSpPr>
        <p:spPr>
          <a:xfrm>
            <a:off x="109182" y="4163738"/>
            <a:ext cx="8512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Clock</a:t>
            </a:r>
          </a:p>
        </p:txBody>
      </p:sp>
      <p:sp>
        <p:nvSpPr>
          <p:cNvPr id="97" name="TextBox 96"/>
          <p:cNvSpPr txBox="1"/>
          <p:nvPr/>
        </p:nvSpPr>
        <p:spPr>
          <a:xfrm>
            <a:off x="185997" y="3036700"/>
            <a:ext cx="6976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NRZ</a:t>
            </a:r>
          </a:p>
        </p:txBody>
      </p:sp>
      <p:cxnSp>
        <p:nvCxnSpPr>
          <p:cNvPr id="99" name="Straight Connector 98"/>
          <p:cNvCxnSpPr/>
          <p:nvPr/>
        </p:nvCxnSpPr>
        <p:spPr>
          <a:xfrm>
            <a:off x="1091370" y="3498365"/>
            <a:ext cx="1565858" cy="0"/>
          </a:xfrm>
          <a:prstGeom prst="line">
            <a:avLst/>
          </a:prstGeom>
          <a:ln w="571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/>
          <p:nvPr/>
        </p:nvCxnSpPr>
        <p:spPr>
          <a:xfrm flipV="1">
            <a:off x="2657228" y="2920614"/>
            <a:ext cx="0" cy="577751"/>
          </a:xfrm>
          <a:prstGeom prst="line">
            <a:avLst/>
          </a:prstGeom>
          <a:ln w="571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>
            <a:off x="2644486" y="2920614"/>
            <a:ext cx="776558" cy="0"/>
          </a:xfrm>
          <a:prstGeom prst="line">
            <a:avLst/>
          </a:prstGeom>
          <a:ln w="571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>
          <a:xfrm>
            <a:off x="3433786" y="2920614"/>
            <a:ext cx="0" cy="577751"/>
          </a:xfrm>
          <a:prstGeom prst="line">
            <a:avLst/>
          </a:prstGeom>
          <a:ln w="571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/>
          <p:nvPr/>
        </p:nvCxnSpPr>
        <p:spPr>
          <a:xfrm>
            <a:off x="3433786" y="3498365"/>
            <a:ext cx="763816" cy="0"/>
          </a:xfrm>
          <a:prstGeom prst="line">
            <a:avLst/>
          </a:prstGeom>
          <a:ln w="571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/>
          <p:nvPr/>
        </p:nvCxnSpPr>
        <p:spPr>
          <a:xfrm flipV="1">
            <a:off x="4197602" y="2920614"/>
            <a:ext cx="0" cy="577751"/>
          </a:xfrm>
          <a:prstGeom prst="line">
            <a:avLst/>
          </a:prstGeom>
          <a:ln w="571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>
            <a:off x="4197602" y="2920614"/>
            <a:ext cx="764733" cy="0"/>
          </a:xfrm>
          <a:prstGeom prst="line">
            <a:avLst/>
          </a:prstGeom>
          <a:ln w="571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/>
          <p:nvPr/>
        </p:nvCxnSpPr>
        <p:spPr>
          <a:xfrm>
            <a:off x="4962335" y="2920614"/>
            <a:ext cx="0" cy="577751"/>
          </a:xfrm>
          <a:prstGeom prst="line">
            <a:avLst/>
          </a:prstGeom>
          <a:ln w="571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/>
          <p:nvPr/>
        </p:nvCxnSpPr>
        <p:spPr>
          <a:xfrm>
            <a:off x="4974160" y="3498365"/>
            <a:ext cx="784756" cy="0"/>
          </a:xfrm>
          <a:prstGeom prst="line">
            <a:avLst/>
          </a:prstGeom>
          <a:ln w="571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/>
          <p:cNvCxnSpPr/>
          <p:nvPr/>
        </p:nvCxnSpPr>
        <p:spPr>
          <a:xfrm flipV="1">
            <a:off x="5758916" y="2920614"/>
            <a:ext cx="0" cy="577751"/>
          </a:xfrm>
          <a:prstGeom prst="line">
            <a:avLst/>
          </a:prstGeom>
          <a:ln w="571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/>
          <p:cNvCxnSpPr/>
          <p:nvPr/>
        </p:nvCxnSpPr>
        <p:spPr>
          <a:xfrm>
            <a:off x="5750718" y="2920614"/>
            <a:ext cx="1553116" cy="0"/>
          </a:xfrm>
          <a:prstGeom prst="line">
            <a:avLst/>
          </a:prstGeom>
          <a:ln w="571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/>
          <p:nvPr/>
        </p:nvCxnSpPr>
        <p:spPr>
          <a:xfrm>
            <a:off x="7303834" y="2920614"/>
            <a:ext cx="0" cy="577751"/>
          </a:xfrm>
          <a:prstGeom prst="line">
            <a:avLst/>
          </a:prstGeom>
          <a:ln w="571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/>
          <p:cNvCxnSpPr/>
          <p:nvPr/>
        </p:nvCxnSpPr>
        <p:spPr>
          <a:xfrm>
            <a:off x="7303834" y="3498365"/>
            <a:ext cx="1553112" cy="0"/>
          </a:xfrm>
          <a:prstGeom prst="line">
            <a:avLst/>
          </a:prstGeom>
          <a:ln w="571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TextBox 123"/>
          <p:cNvSpPr txBox="1"/>
          <p:nvPr/>
        </p:nvSpPr>
        <p:spPr>
          <a:xfrm>
            <a:off x="1310314" y="221447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0</a:t>
            </a:r>
          </a:p>
        </p:txBody>
      </p:sp>
      <p:sp>
        <p:nvSpPr>
          <p:cNvPr id="125" name="TextBox 124"/>
          <p:cNvSpPr txBox="1"/>
          <p:nvPr/>
        </p:nvSpPr>
        <p:spPr>
          <a:xfrm>
            <a:off x="2086872" y="221447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0</a:t>
            </a:r>
          </a:p>
        </p:txBody>
      </p:sp>
      <p:sp>
        <p:nvSpPr>
          <p:cNvPr id="126" name="TextBox 125"/>
          <p:cNvSpPr txBox="1"/>
          <p:nvPr/>
        </p:nvSpPr>
        <p:spPr>
          <a:xfrm>
            <a:off x="3636813" y="221447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0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5193104" y="221447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0</a:t>
            </a:r>
          </a:p>
        </p:txBody>
      </p:sp>
      <p:sp>
        <p:nvSpPr>
          <p:cNvPr id="128" name="TextBox 127"/>
          <p:cNvSpPr txBox="1"/>
          <p:nvPr/>
        </p:nvSpPr>
        <p:spPr>
          <a:xfrm>
            <a:off x="7517328" y="221447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0</a:t>
            </a:r>
          </a:p>
        </p:txBody>
      </p:sp>
      <p:sp>
        <p:nvSpPr>
          <p:cNvPr id="129" name="TextBox 128"/>
          <p:cNvSpPr txBox="1"/>
          <p:nvPr/>
        </p:nvSpPr>
        <p:spPr>
          <a:xfrm>
            <a:off x="8299332" y="221447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0</a:t>
            </a:r>
          </a:p>
        </p:txBody>
      </p:sp>
      <p:sp>
        <p:nvSpPr>
          <p:cNvPr id="130" name="TextBox 129"/>
          <p:cNvSpPr txBox="1"/>
          <p:nvPr/>
        </p:nvSpPr>
        <p:spPr>
          <a:xfrm>
            <a:off x="6746220" y="221447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</a:t>
            </a:r>
          </a:p>
        </p:txBody>
      </p:sp>
      <p:sp>
        <p:nvSpPr>
          <p:cNvPr id="131" name="TextBox 130"/>
          <p:cNvSpPr txBox="1"/>
          <p:nvPr/>
        </p:nvSpPr>
        <p:spPr>
          <a:xfrm>
            <a:off x="5977860" y="221447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</a:t>
            </a:r>
          </a:p>
        </p:txBody>
      </p:sp>
      <p:sp>
        <p:nvSpPr>
          <p:cNvPr id="132" name="TextBox 131"/>
          <p:cNvSpPr txBox="1"/>
          <p:nvPr/>
        </p:nvSpPr>
        <p:spPr>
          <a:xfrm>
            <a:off x="4402676" y="221447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</a:t>
            </a:r>
          </a:p>
        </p:txBody>
      </p:sp>
      <p:sp>
        <p:nvSpPr>
          <p:cNvPr id="133" name="TextBox 132"/>
          <p:cNvSpPr txBox="1"/>
          <p:nvPr/>
        </p:nvSpPr>
        <p:spPr>
          <a:xfrm>
            <a:off x="2876172" y="2214469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</a:t>
            </a:r>
          </a:p>
        </p:txBody>
      </p:sp>
      <p:sp>
        <p:nvSpPr>
          <p:cNvPr id="134" name="Content Placeholder 3"/>
          <p:cNvSpPr txBox="1">
            <a:spLocks/>
          </p:cNvSpPr>
          <p:nvPr/>
        </p:nvSpPr>
        <p:spPr>
          <a:xfrm>
            <a:off x="0" y="5246427"/>
            <a:ext cx="9143999" cy="1611573"/>
          </a:xfrm>
          <a:prstGeom prst="rect">
            <a:avLst/>
          </a:prstGeom>
        </p:spPr>
        <p:txBody>
          <a:bodyPr vert="horz">
            <a:normAutofit fontScale="77500" lnSpcReduction="20000"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 dirty="0"/>
              <a:t>Probléma</a:t>
            </a:r>
            <a:r>
              <a:rPr lang="en-US" dirty="0"/>
              <a:t>: </a:t>
            </a:r>
            <a:r>
              <a:rPr lang="hu-HU" dirty="0"/>
              <a:t>0-ákból vagy 1-esekből álló hosszú sorozatok a </a:t>
            </a:r>
            <a:r>
              <a:rPr lang="hu-HU" dirty="0" err="1"/>
              <a:t>szinkronizáció</a:t>
            </a:r>
            <a:r>
              <a:rPr lang="hu-HU" dirty="0"/>
              <a:t> megszűnéséhez vezetnek</a:t>
            </a:r>
            <a:endParaRPr lang="en-US" dirty="0"/>
          </a:p>
          <a:p>
            <a:pPr lvl="1"/>
            <a:r>
              <a:rPr lang="hu-HU" dirty="0"/>
              <a:t>Hogyan különböztessünk meg sok nullát attól az állapottól, amikor nincs jel?</a:t>
            </a:r>
            <a:endParaRPr lang="en-US" dirty="0"/>
          </a:p>
          <a:p>
            <a:pPr lvl="1"/>
            <a:r>
              <a:rPr lang="hu-HU" dirty="0"/>
              <a:t>Hogyan hozzuk szinkronba az órákat egy hosszú egyeseket tartalmazó sorozat után?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3365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4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2" name="Straight Connector 101"/>
          <p:cNvCxnSpPr/>
          <p:nvPr/>
        </p:nvCxnSpPr>
        <p:spPr>
          <a:xfrm flipV="1">
            <a:off x="7232561" y="3220440"/>
            <a:ext cx="0" cy="1416878"/>
          </a:xfrm>
          <a:prstGeom prst="line">
            <a:avLst/>
          </a:prstGeom>
          <a:ln w="38100">
            <a:solidFill>
              <a:schemeClr val="accent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 flipV="1">
            <a:off x="2805471" y="3220440"/>
            <a:ext cx="0" cy="1416878"/>
          </a:xfrm>
          <a:prstGeom prst="line">
            <a:avLst/>
          </a:prstGeom>
          <a:ln w="38100">
            <a:solidFill>
              <a:schemeClr val="accent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>
          <a:xfrm flipV="1">
            <a:off x="3723547" y="3220440"/>
            <a:ext cx="0" cy="1416878"/>
          </a:xfrm>
          <a:prstGeom prst="line">
            <a:avLst/>
          </a:prstGeom>
          <a:ln w="38100">
            <a:solidFill>
              <a:schemeClr val="accent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/>
          <p:nvPr/>
        </p:nvCxnSpPr>
        <p:spPr>
          <a:xfrm flipV="1">
            <a:off x="4598079" y="3220440"/>
            <a:ext cx="0" cy="1416878"/>
          </a:xfrm>
          <a:prstGeom prst="line">
            <a:avLst/>
          </a:prstGeom>
          <a:ln w="38100">
            <a:solidFill>
              <a:schemeClr val="accent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/>
          <p:nvPr/>
        </p:nvCxnSpPr>
        <p:spPr>
          <a:xfrm flipV="1">
            <a:off x="5494383" y="3220440"/>
            <a:ext cx="0" cy="1416878"/>
          </a:xfrm>
          <a:prstGeom prst="line">
            <a:avLst/>
          </a:prstGeom>
          <a:ln w="38100">
            <a:solidFill>
              <a:schemeClr val="accent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 flipV="1">
            <a:off x="6379801" y="3220440"/>
            <a:ext cx="0" cy="1416878"/>
          </a:xfrm>
          <a:prstGeom prst="line">
            <a:avLst/>
          </a:prstGeom>
          <a:ln w="38100">
            <a:solidFill>
              <a:schemeClr val="accent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hu-HU" dirty="0" err="1"/>
              <a:t>Szinkronizáció</a:t>
            </a:r>
            <a:r>
              <a:rPr lang="hu-HU" dirty="0"/>
              <a:t> megszűnése 								(„</a:t>
            </a:r>
            <a:r>
              <a:rPr lang="hu-HU" dirty="0" err="1"/>
              <a:t>deszinkronizáció</a:t>
            </a:r>
            <a:r>
              <a:rPr lang="hu-HU" dirty="0"/>
              <a:t>”)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283B9EA5-CE9A-4950-A80C-5ADF06B45BB8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hu-HU" dirty="0"/>
              <a:t>Probléma: mikén állítsuk vissza az órát hosszú egyes vagy nullás sorozat után: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1867928" y="3133352"/>
            <a:ext cx="0" cy="1199162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V="1">
            <a:off x="8856946" y="3133351"/>
            <a:ext cx="0" cy="1373335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6527276" y="3133352"/>
            <a:ext cx="0" cy="1199162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7303834" y="3133352"/>
            <a:ext cx="0" cy="1199162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8080392" y="3133351"/>
            <a:ext cx="0" cy="1373335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1091370" y="3133351"/>
            <a:ext cx="0" cy="1373335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2644486" y="3133352"/>
            <a:ext cx="0" cy="1199162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3421044" y="3133352"/>
            <a:ext cx="0" cy="1199162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4197602" y="3133352"/>
            <a:ext cx="0" cy="1199162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4974160" y="3133352"/>
            <a:ext cx="0" cy="1199162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5750718" y="3133352"/>
            <a:ext cx="0" cy="1199162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185997" y="3493912"/>
            <a:ext cx="6976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NRZ</a:t>
            </a:r>
          </a:p>
        </p:txBody>
      </p:sp>
      <p:cxnSp>
        <p:nvCxnSpPr>
          <p:cNvPr id="58" name="Straight Connector 57"/>
          <p:cNvCxnSpPr/>
          <p:nvPr/>
        </p:nvCxnSpPr>
        <p:spPr>
          <a:xfrm>
            <a:off x="1091370" y="3955577"/>
            <a:ext cx="782929" cy="0"/>
          </a:xfrm>
          <a:prstGeom prst="line">
            <a:avLst/>
          </a:prstGeom>
          <a:ln w="571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flipV="1">
            <a:off x="1887041" y="3377826"/>
            <a:ext cx="0" cy="577751"/>
          </a:xfrm>
          <a:prstGeom prst="line">
            <a:avLst/>
          </a:prstGeom>
          <a:ln w="571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1874299" y="3377826"/>
            <a:ext cx="6200643" cy="0"/>
          </a:xfrm>
          <a:prstGeom prst="line">
            <a:avLst/>
          </a:prstGeom>
          <a:ln w="571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8092209" y="3366940"/>
            <a:ext cx="0" cy="577751"/>
          </a:xfrm>
          <a:prstGeom prst="line">
            <a:avLst/>
          </a:prstGeom>
          <a:ln w="571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8092209" y="3944691"/>
            <a:ext cx="764737" cy="0"/>
          </a:xfrm>
          <a:prstGeom prst="line">
            <a:avLst/>
          </a:prstGeom>
          <a:ln w="571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1310314" y="267168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0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8299332" y="267168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0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6746220" y="267168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5977860" y="267168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4402676" y="267168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2876172" y="267168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2108326" y="267168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</a:t>
            </a:r>
          </a:p>
        </p:txBody>
      </p:sp>
      <p:sp>
        <p:nvSpPr>
          <p:cNvPr id="85" name="TextBox 84"/>
          <p:cNvSpPr txBox="1"/>
          <p:nvPr/>
        </p:nvSpPr>
        <p:spPr>
          <a:xfrm>
            <a:off x="3615987" y="267168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5205973" y="267168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7496502" y="267168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</a:t>
            </a:r>
          </a:p>
        </p:txBody>
      </p:sp>
      <p:grpSp>
        <p:nvGrpSpPr>
          <p:cNvPr id="99" name="Group 98"/>
          <p:cNvGrpSpPr/>
          <p:nvPr/>
        </p:nvGrpSpPr>
        <p:grpSpPr>
          <a:xfrm flipH="1">
            <a:off x="117145" y="5365793"/>
            <a:ext cx="2222287" cy="1384995"/>
            <a:chOff x="1219200" y="4876799"/>
            <a:chExt cx="5181605" cy="1414784"/>
          </a:xfrm>
        </p:grpSpPr>
        <p:sp>
          <p:nvSpPr>
            <p:cNvPr id="100" name="Rectangular Callout 99"/>
            <p:cNvSpPr/>
            <p:nvPr/>
          </p:nvSpPr>
          <p:spPr>
            <a:xfrm>
              <a:off x="1219200" y="4876799"/>
              <a:ext cx="5181600" cy="1384995"/>
            </a:xfrm>
            <a:prstGeom prst="wedgeRectCallout">
              <a:avLst>
                <a:gd name="adj1" fmla="val -29029"/>
                <a:gd name="adj2" fmla="val -119885"/>
              </a:avLst>
            </a:prstGeom>
            <a:solidFill>
              <a:srgbClr val="DA1F28"/>
            </a:solidFill>
            <a:ln w="38100" cap="flat" cmpd="sng" algn="ctr">
              <a:solidFill>
                <a:srgbClr val="DA1F28">
                  <a:lumMod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w Cen MT"/>
                <a:ea typeface="+mn-ea"/>
                <a:cs typeface="+mn-cs"/>
              </a:endParaRPr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1219202" y="4876799"/>
              <a:ext cx="5181603" cy="14147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hu-HU" sz="28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</a:rPr>
                <a:t>Az </a:t>
              </a:r>
              <a:r>
                <a:rPr lang="hu-HU" sz="2800" kern="0" dirty="0">
                  <a:solidFill>
                    <a:sysClr val="window" lastClr="FFFFFF"/>
                  </a:solidFill>
                </a:rPr>
                <a:t>á</a:t>
              </a:r>
              <a:r>
                <a:rPr kumimoji="0" lang="hu-HU" sz="2800" b="0" i="0" u="none" strike="noStrike" kern="0" cap="none" spc="0" normalizeH="0" baseline="0" noProof="0" dirty="0" err="1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</a:rPr>
                <a:t>tmenetek</a:t>
              </a:r>
              <a:r>
                <a:rPr kumimoji="0" lang="hu-HU" sz="28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</a:rPr>
                <a:t> jelzik az óra ütemét</a:t>
              </a:r>
              <a:endPara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109" name="TextBox 108"/>
          <p:cNvSpPr txBox="1"/>
          <p:nvPr/>
        </p:nvSpPr>
        <p:spPr>
          <a:xfrm>
            <a:off x="1310314" y="455023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0</a:t>
            </a:r>
          </a:p>
        </p:txBody>
      </p:sp>
      <p:sp>
        <p:nvSpPr>
          <p:cNvPr id="110" name="TextBox 109"/>
          <p:cNvSpPr txBox="1"/>
          <p:nvPr/>
        </p:nvSpPr>
        <p:spPr>
          <a:xfrm>
            <a:off x="8299332" y="455023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0</a:t>
            </a:r>
          </a:p>
        </p:txBody>
      </p:sp>
      <p:sp>
        <p:nvSpPr>
          <p:cNvPr id="111" name="TextBox 110"/>
          <p:cNvSpPr txBox="1"/>
          <p:nvPr/>
        </p:nvSpPr>
        <p:spPr>
          <a:xfrm>
            <a:off x="6673353" y="454380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12" name="TextBox 111"/>
          <p:cNvSpPr txBox="1"/>
          <p:nvPr/>
        </p:nvSpPr>
        <p:spPr>
          <a:xfrm>
            <a:off x="5785247" y="454380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13" name="TextBox 112"/>
          <p:cNvSpPr txBox="1"/>
          <p:nvPr/>
        </p:nvSpPr>
        <p:spPr>
          <a:xfrm>
            <a:off x="3970571" y="454380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14" name="TextBox 113"/>
          <p:cNvSpPr txBox="1"/>
          <p:nvPr/>
        </p:nvSpPr>
        <p:spPr>
          <a:xfrm>
            <a:off x="3107703" y="455022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15" name="TextBox 114"/>
          <p:cNvSpPr txBox="1"/>
          <p:nvPr/>
        </p:nvSpPr>
        <p:spPr>
          <a:xfrm>
            <a:off x="2184528" y="455023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17" name="TextBox 116"/>
          <p:cNvSpPr txBox="1"/>
          <p:nvPr/>
        </p:nvSpPr>
        <p:spPr>
          <a:xfrm>
            <a:off x="4871842" y="454380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18" name="TextBox 117"/>
          <p:cNvSpPr txBox="1"/>
          <p:nvPr/>
        </p:nvSpPr>
        <p:spPr>
          <a:xfrm>
            <a:off x="7521609" y="454380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1</a:t>
            </a:r>
          </a:p>
        </p:txBody>
      </p:sp>
      <p:grpSp>
        <p:nvGrpSpPr>
          <p:cNvPr id="138" name="Group 137"/>
          <p:cNvGrpSpPr/>
          <p:nvPr/>
        </p:nvGrpSpPr>
        <p:grpSpPr>
          <a:xfrm flipH="1">
            <a:off x="3970570" y="5351209"/>
            <a:ext cx="4574273" cy="2677656"/>
            <a:chOff x="1219200" y="4876799"/>
            <a:chExt cx="5181605" cy="2735249"/>
          </a:xfrm>
        </p:grpSpPr>
        <p:sp>
          <p:nvSpPr>
            <p:cNvPr id="139" name="Rectangular Callout 138"/>
            <p:cNvSpPr/>
            <p:nvPr/>
          </p:nvSpPr>
          <p:spPr>
            <a:xfrm>
              <a:off x="1219200" y="4876799"/>
              <a:ext cx="5181600" cy="1384995"/>
            </a:xfrm>
            <a:prstGeom prst="wedgeRectCallout">
              <a:avLst>
                <a:gd name="adj1" fmla="val -29380"/>
                <a:gd name="adj2" fmla="val -78262"/>
              </a:avLst>
            </a:prstGeom>
            <a:solidFill>
              <a:srgbClr val="DA1F28"/>
            </a:solidFill>
            <a:ln w="38100" cap="flat" cmpd="sng" algn="ctr">
              <a:solidFill>
                <a:srgbClr val="DA1F28">
                  <a:lumMod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w Cen MT"/>
                <a:ea typeface="+mn-ea"/>
                <a:cs typeface="+mn-cs"/>
              </a:endParaRPr>
            </a:p>
          </p:txBody>
        </p:sp>
        <p:sp>
          <p:nvSpPr>
            <p:cNvPr id="140" name="TextBox 139"/>
            <p:cNvSpPr txBox="1"/>
            <p:nvPr/>
          </p:nvSpPr>
          <p:spPr>
            <a:xfrm>
              <a:off x="1219202" y="4876799"/>
              <a:ext cx="5181603" cy="27352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hu-HU" sz="28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</a:rPr>
                <a:t>A fogadó kihagy egy egyes bitet</a:t>
              </a:r>
              <a:r>
                <a:rPr kumimoji="0" lang="hu-HU" sz="2800" b="0" i="0" u="none" strike="noStrike" kern="0" cap="none" spc="0" normalizeH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</a:rPr>
                <a:t> az órák elcsúszása miatt!!!</a:t>
              </a:r>
              <a:endPara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55524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500"/>
                            </p:stCondLst>
                            <p:childTnLst>
                              <p:par>
                                <p:cTn id="4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" grpId="0"/>
      <p:bldP spid="110" grpId="0"/>
      <p:bldP spid="111" grpId="0"/>
      <p:bldP spid="112" grpId="0"/>
      <p:bldP spid="113" grpId="0"/>
      <p:bldP spid="114" grpId="0"/>
      <p:bldP spid="115" grpId="0"/>
      <p:bldP spid="117" grpId="0"/>
      <p:bldP spid="118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Szinkronizációs</a:t>
            </a:r>
            <a:r>
              <a:rPr lang="hu-HU" dirty="0"/>
              <a:t> megoldás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u-HU" sz="2000" dirty="0"/>
              <a:t>Felügyelet szükséges a szinkron működéshez</a:t>
            </a:r>
          </a:p>
          <a:p>
            <a:pPr marL="749808" lvl="1" indent="-457200">
              <a:buFont typeface="+mj-lt"/>
              <a:buAutoNum type="arabicPeriod"/>
            </a:pPr>
            <a:r>
              <a:rPr lang="hu-HU" sz="2000" dirty="0"/>
              <a:t>Explicit órajel</a:t>
            </a:r>
          </a:p>
          <a:p>
            <a:pPr marL="932688" lvl="2" indent="-457200"/>
            <a:r>
              <a:rPr lang="hu-HU" dirty="0"/>
              <a:t>párhuzamos átviteli csatornák használata,</a:t>
            </a:r>
          </a:p>
          <a:p>
            <a:pPr marL="932688" lvl="2" indent="-457200"/>
            <a:r>
              <a:rPr lang="hu-HU" dirty="0"/>
              <a:t>szinkronizált adatok,</a:t>
            </a:r>
          </a:p>
          <a:p>
            <a:pPr marL="932688" lvl="2" indent="-457200"/>
            <a:r>
              <a:rPr lang="hu-HU" dirty="0"/>
              <a:t>rövid átvitel esetén alkalmas.</a:t>
            </a:r>
          </a:p>
          <a:p>
            <a:pPr marL="749808" lvl="1" indent="-457200">
              <a:buFont typeface="+mj-lt"/>
              <a:buAutoNum type="arabicPeriod"/>
            </a:pPr>
            <a:r>
              <a:rPr lang="hu-HU" sz="2000" dirty="0"/>
              <a:t>Kritikus időpontok</a:t>
            </a:r>
          </a:p>
          <a:p>
            <a:pPr marL="932688" lvl="2" indent="-457200"/>
            <a:r>
              <a:rPr lang="hu-HU" dirty="0"/>
              <a:t>szinkronizáljunk például egy szimbólum vagy blokk kezdetén,</a:t>
            </a:r>
          </a:p>
          <a:p>
            <a:pPr marL="932688" lvl="2" indent="-457200"/>
            <a:r>
              <a:rPr lang="hu-HU" dirty="0"/>
              <a:t>a kritikus időpontokon kívül szabadon futnak az órák,</a:t>
            </a:r>
          </a:p>
          <a:p>
            <a:pPr marL="932688" lvl="2" indent="-457200"/>
            <a:r>
              <a:rPr lang="hu-HU" dirty="0"/>
              <a:t>feltesszük, hogy az órák rövid ideig szinkronban futnak</a:t>
            </a:r>
          </a:p>
          <a:p>
            <a:pPr marL="749808" lvl="1" indent="-457200">
              <a:buFont typeface="+mj-lt"/>
              <a:buAutoNum type="arabicPeriod"/>
            </a:pPr>
            <a:r>
              <a:rPr lang="hu-HU" sz="2000" dirty="0"/>
              <a:t>Szimbólum kódok</a:t>
            </a:r>
          </a:p>
          <a:p>
            <a:pPr marL="932688" lvl="2" indent="-457200"/>
            <a:r>
              <a:rPr lang="hu-HU" i="1" dirty="0"/>
              <a:t>önütemező jel</a:t>
            </a:r>
            <a:r>
              <a:rPr lang="hu-HU" dirty="0"/>
              <a:t> – külön órajel </a:t>
            </a:r>
            <a:r>
              <a:rPr lang="hu-HU" dirty="0" err="1"/>
              <a:t>szinkronizáció</a:t>
            </a:r>
            <a:r>
              <a:rPr lang="hu-HU" dirty="0"/>
              <a:t> nélkül dekódolható jel,</a:t>
            </a:r>
          </a:p>
          <a:p>
            <a:pPr marL="932688" lvl="2" indent="-457200"/>
            <a:r>
              <a:rPr lang="hu-HU" dirty="0"/>
              <a:t>a</a:t>
            </a:r>
            <a:r>
              <a:rPr lang="pt-BR" dirty="0"/>
              <a:t> szignál tartalmazza a szinkronizáláshoz szükséges információt</a:t>
            </a:r>
            <a:r>
              <a:rPr lang="hu-HU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629637A9-119A-49DA-BD12-AAC58B377D80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459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Digitális kódok 1/3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u-HU" sz="2000" dirty="0"/>
              <a:t>A digitális kódok 3 lényeges momentumban térnek el:</a:t>
            </a:r>
          </a:p>
          <a:p>
            <a:pPr marL="601218" lvl="1" indent="-400050">
              <a:buFont typeface="+mj-lt"/>
              <a:buAutoNum type="romanLcPeriod"/>
            </a:pPr>
            <a:r>
              <a:rPr lang="hu-HU" sz="2000" dirty="0"/>
              <a:t>Mi történik egy szignál intervallum elején?</a:t>
            </a:r>
          </a:p>
          <a:p>
            <a:pPr marL="601218" lvl="1" indent="-400050">
              <a:buFont typeface="+mj-lt"/>
              <a:buAutoNum type="romanLcPeriod"/>
            </a:pPr>
            <a:r>
              <a:rPr lang="hu-HU" sz="2000" dirty="0"/>
              <a:t>Mi történik egy szignál intervallum közepén?</a:t>
            </a:r>
          </a:p>
          <a:p>
            <a:pPr marL="601218" lvl="1" indent="-400050">
              <a:buFont typeface="+mj-lt"/>
              <a:buAutoNum type="romanLcPeriod"/>
            </a:pPr>
            <a:r>
              <a:rPr lang="hu-HU" sz="2000" dirty="0"/>
              <a:t>Mi történik egy szignál intervallum végén?</a:t>
            </a:r>
          </a:p>
          <a:p>
            <a:pPr marL="0" indent="0">
              <a:buNone/>
            </a:pPr>
            <a:r>
              <a:rPr lang="hu-HU" sz="2000" b="1" dirty="0"/>
              <a:t>Néhány konkrét digitális kód</a:t>
            </a:r>
          </a:p>
          <a:p>
            <a:r>
              <a:rPr lang="hu-HU" sz="2000" i="1" dirty="0" err="1"/>
              <a:t>Biphase-Mark</a:t>
            </a:r>
            <a:r>
              <a:rPr lang="hu-HU" sz="2000" dirty="0"/>
              <a:t> (váltás, 1-es bit esetén váltás, semmi)</a:t>
            </a:r>
          </a:p>
          <a:p>
            <a:endParaRPr lang="hu-HU" sz="2000" dirty="0"/>
          </a:p>
          <a:p>
            <a:endParaRPr lang="hu-HU" sz="2000" dirty="0"/>
          </a:p>
          <a:p>
            <a:endParaRPr lang="hu-HU" sz="2000" dirty="0"/>
          </a:p>
          <a:p>
            <a:r>
              <a:rPr lang="hu-HU" sz="2000" i="1" dirty="0" err="1"/>
              <a:t>Biphase-Space</a:t>
            </a:r>
            <a:r>
              <a:rPr lang="hu-HU" sz="2000" dirty="0"/>
              <a:t> (váltás, 0-ás bit esetén váltás, semmi)</a:t>
            </a:r>
          </a:p>
          <a:p>
            <a:pPr marL="0">
              <a:buNone/>
            </a:pPr>
            <a:endParaRPr lang="hu-HU" sz="2000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1846473" y="4215772"/>
            <a:ext cx="0" cy="637673"/>
          </a:xfrm>
          <a:prstGeom prst="line">
            <a:avLst/>
          </a:prstGeom>
          <a:ln>
            <a:solidFill>
              <a:schemeClr val="tx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2201405" y="4215772"/>
            <a:ext cx="0" cy="637673"/>
          </a:xfrm>
          <a:prstGeom prst="line">
            <a:avLst/>
          </a:prstGeom>
          <a:ln>
            <a:solidFill>
              <a:schemeClr val="tx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2550320" y="4215772"/>
            <a:ext cx="0" cy="637673"/>
          </a:xfrm>
          <a:prstGeom prst="line">
            <a:avLst/>
          </a:prstGeom>
          <a:ln>
            <a:solidFill>
              <a:schemeClr val="tx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2884197" y="4215772"/>
            <a:ext cx="0" cy="637673"/>
          </a:xfrm>
          <a:prstGeom prst="line">
            <a:avLst/>
          </a:prstGeom>
          <a:ln>
            <a:solidFill>
              <a:schemeClr val="tx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3218073" y="4215772"/>
            <a:ext cx="0" cy="637673"/>
          </a:xfrm>
          <a:prstGeom prst="line">
            <a:avLst/>
          </a:prstGeom>
          <a:ln>
            <a:solidFill>
              <a:schemeClr val="tx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3551948" y="4215772"/>
            <a:ext cx="0" cy="637673"/>
          </a:xfrm>
          <a:prstGeom prst="line">
            <a:avLst/>
          </a:prstGeom>
          <a:ln>
            <a:solidFill>
              <a:schemeClr val="tx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3888728" y="4215772"/>
            <a:ext cx="0" cy="637673"/>
          </a:xfrm>
          <a:prstGeom prst="line">
            <a:avLst/>
          </a:prstGeom>
          <a:ln>
            <a:solidFill>
              <a:schemeClr val="tx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4237434" y="4215772"/>
            <a:ext cx="0" cy="637673"/>
          </a:xfrm>
          <a:prstGeom prst="line">
            <a:avLst/>
          </a:prstGeom>
          <a:ln>
            <a:solidFill>
              <a:schemeClr val="tx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4581409" y="4215772"/>
            <a:ext cx="0" cy="637673"/>
          </a:xfrm>
          <a:prstGeom prst="line">
            <a:avLst/>
          </a:prstGeom>
          <a:ln>
            <a:solidFill>
              <a:schemeClr val="tx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Elbow Connector 21"/>
          <p:cNvCxnSpPr/>
          <p:nvPr/>
        </p:nvCxnSpPr>
        <p:spPr>
          <a:xfrm>
            <a:off x="1846473" y="4348117"/>
            <a:ext cx="354932" cy="385011"/>
          </a:xfrm>
          <a:prstGeom prst="bentConnector3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2201405" y="4348116"/>
            <a:ext cx="348916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2201405" y="4348117"/>
            <a:ext cx="0" cy="385011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Elbow Connector 27"/>
          <p:cNvCxnSpPr/>
          <p:nvPr/>
        </p:nvCxnSpPr>
        <p:spPr>
          <a:xfrm flipV="1">
            <a:off x="2550321" y="4348117"/>
            <a:ext cx="333877" cy="385011"/>
          </a:xfrm>
          <a:prstGeom prst="bentConnector3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/>
          <p:cNvCxnSpPr/>
          <p:nvPr/>
        </p:nvCxnSpPr>
        <p:spPr>
          <a:xfrm flipV="1">
            <a:off x="2882316" y="4348117"/>
            <a:ext cx="333877" cy="385011"/>
          </a:xfrm>
          <a:prstGeom prst="bentConnector3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2550320" y="4348117"/>
            <a:ext cx="0" cy="385011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2887732" y="4342102"/>
            <a:ext cx="0" cy="385011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3209049" y="4727112"/>
            <a:ext cx="348916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3545985" y="4342101"/>
            <a:ext cx="348916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3218073" y="4342102"/>
            <a:ext cx="0" cy="385011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3551400" y="4342101"/>
            <a:ext cx="0" cy="385011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1837607" y="3918581"/>
            <a:ext cx="40984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400" dirty="0">
                <a:latin typeface="Calibri" panose="020F0502020204030204" pitchFamily="34" charset="0"/>
              </a:rPr>
              <a:t>  1      0      1      </a:t>
            </a:r>
            <a:r>
              <a:rPr lang="hu-HU" sz="1400" dirty="0" err="1">
                <a:latin typeface="Calibri" panose="020F0502020204030204" pitchFamily="34" charset="0"/>
              </a:rPr>
              <a:t>1</a:t>
            </a:r>
            <a:r>
              <a:rPr lang="hu-HU" sz="1400" dirty="0">
                <a:latin typeface="Calibri" panose="020F0502020204030204" pitchFamily="34" charset="0"/>
              </a:rPr>
              <a:t>      0       </a:t>
            </a:r>
            <a:r>
              <a:rPr lang="hu-HU" sz="1400" dirty="0" err="1">
                <a:latin typeface="Calibri" panose="020F0502020204030204" pitchFamily="34" charset="0"/>
              </a:rPr>
              <a:t>0</a:t>
            </a:r>
            <a:r>
              <a:rPr lang="hu-HU" sz="1400" dirty="0">
                <a:latin typeface="Calibri" panose="020F0502020204030204" pitchFamily="34" charset="0"/>
              </a:rPr>
              <a:t>      </a:t>
            </a:r>
            <a:r>
              <a:rPr lang="hu-HU" sz="1400" dirty="0" err="1">
                <a:latin typeface="Calibri" panose="020F0502020204030204" pitchFamily="34" charset="0"/>
              </a:rPr>
              <a:t>0</a:t>
            </a:r>
            <a:r>
              <a:rPr lang="hu-HU" sz="1400" dirty="0">
                <a:latin typeface="Calibri" panose="020F0502020204030204" pitchFamily="34" charset="0"/>
              </a:rPr>
              <a:t>      1       </a:t>
            </a:r>
            <a:r>
              <a:rPr lang="hu-HU" sz="1400" dirty="0" err="1">
                <a:latin typeface="Calibri" panose="020F0502020204030204" pitchFamily="34" charset="0"/>
              </a:rPr>
              <a:t>1</a:t>
            </a:r>
            <a:r>
              <a:rPr lang="hu-HU" sz="1400" dirty="0">
                <a:latin typeface="Calibri" panose="020F0502020204030204" pitchFamily="34" charset="0"/>
              </a:rPr>
              <a:t>      0       1</a:t>
            </a:r>
            <a:endParaRPr lang="en-US" sz="1400" dirty="0">
              <a:latin typeface="Calibri" panose="020F0502020204030204" pitchFamily="34" charset="0"/>
            </a:endParaRPr>
          </a:p>
        </p:txBody>
      </p:sp>
      <p:cxnSp>
        <p:nvCxnSpPr>
          <p:cNvPr id="37" name="Straight Connector 36"/>
          <p:cNvCxnSpPr/>
          <p:nvPr/>
        </p:nvCxnSpPr>
        <p:spPr>
          <a:xfrm>
            <a:off x="4930325" y="4215772"/>
            <a:ext cx="0" cy="637673"/>
          </a:xfrm>
          <a:prstGeom prst="line">
            <a:avLst/>
          </a:prstGeom>
          <a:ln>
            <a:solidFill>
              <a:schemeClr val="tx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5271237" y="4223723"/>
            <a:ext cx="0" cy="637673"/>
          </a:xfrm>
          <a:prstGeom prst="line">
            <a:avLst/>
          </a:prstGeom>
          <a:ln>
            <a:solidFill>
              <a:schemeClr val="tx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5606187" y="4215772"/>
            <a:ext cx="0" cy="637673"/>
          </a:xfrm>
          <a:prstGeom prst="line">
            <a:avLst/>
          </a:prstGeom>
          <a:ln>
            <a:solidFill>
              <a:schemeClr val="tx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3894900" y="4727111"/>
            <a:ext cx="348916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3888937" y="4342101"/>
            <a:ext cx="0" cy="385011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4237434" y="4342101"/>
            <a:ext cx="0" cy="385011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Elbow Connector 47"/>
          <p:cNvCxnSpPr/>
          <p:nvPr/>
        </p:nvCxnSpPr>
        <p:spPr>
          <a:xfrm>
            <a:off x="4230505" y="4342100"/>
            <a:ext cx="354932" cy="385011"/>
          </a:xfrm>
          <a:prstGeom prst="bentConnector3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Elbow Connector 48"/>
          <p:cNvCxnSpPr/>
          <p:nvPr/>
        </p:nvCxnSpPr>
        <p:spPr>
          <a:xfrm>
            <a:off x="4577381" y="4333447"/>
            <a:ext cx="354932" cy="385011"/>
          </a:xfrm>
          <a:prstGeom prst="bentConnector3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Elbow Connector 49"/>
          <p:cNvCxnSpPr/>
          <p:nvPr/>
        </p:nvCxnSpPr>
        <p:spPr>
          <a:xfrm flipV="1">
            <a:off x="5273436" y="4345704"/>
            <a:ext cx="333877" cy="385011"/>
          </a:xfrm>
          <a:prstGeom prst="bentConnector3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4936447" y="4342099"/>
            <a:ext cx="348916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4585280" y="4329802"/>
            <a:ext cx="0" cy="385011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4930325" y="4342100"/>
            <a:ext cx="0" cy="385011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>
            <a:off x="5273173" y="4350053"/>
            <a:ext cx="0" cy="385011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1846473" y="5699264"/>
            <a:ext cx="0" cy="637673"/>
          </a:xfrm>
          <a:prstGeom prst="line">
            <a:avLst/>
          </a:prstGeom>
          <a:ln>
            <a:solidFill>
              <a:schemeClr val="tx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2201405" y="5699264"/>
            <a:ext cx="0" cy="637673"/>
          </a:xfrm>
          <a:prstGeom prst="line">
            <a:avLst/>
          </a:prstGeom>
          <a:ln>
            <a:solidFill>
              <a:schemeClr val="tx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2550320" y="5699264"/>
            <a:ext cx="0" cy="637673"/>
          </a:xfrm>
          <a:prstGeom prst="line">
            <a:avLst/>
          </a:prstGeom>
          <a:ln>
            <a:solidFill>
              <a:schemeClr val="tx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2884197" y="5699264"/>
            <a:ext cx="0" cy="637673"/>
          </a:xfrm>
          <a:prstGeom prst="line">
            <a:avLst/>
          </a:prstGeom>
          <a:ln>
            <a:solidFill>
              <a:schemeClr val="tx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3218073" y="5699264"/>
            <a:ext cx="0" cy="637673"/>
          </a:xfrm>
          <a:prstGeom prst="line">
            <a:avLst/>
          </a:prstGeom>
          <a:ln>
            <a:solidFill>
              <a:schemeClr val="tx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3551948" y="5699264"/>
            <a:ext cx="0" cy="637673"/>
          </a:xfrm>
          <a:prstGeom prst="line">
            <a:avLst/>
          </a:prstGeom>
          <a:ln>
            <a:solidFill>
              <a:schemeClr val="tx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3888728" y="5699264"/>
            <a:ext cx="0" cy="637673"/>
          </a:xfrm>
          <a:prstGeom prst="line">
            <a:avLst/>
          </a:prstGeom>
          <a:ln>
            <a:solidFill>
              <a:schemeClr val="tx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4237434" y="5699264"/>
            <a:ext cx="0" cy="637673"/>
          </a:xfrm>
          <a:prstGeom prst="line">
            <a:avLst/>
          </a:prstGeom>
          <a:ln>
            <a:solidFill>
              <a:schemeClr val="tx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4581409" y="5699264"/>
            <a:ext cx="0" cy="637673"/>
          </a:xfrm>
          <a:prstGeom prst="line">
            <a:avLst/>
          </a:prstGeom>
          <a:ln>
            <a:solidFill>
              <a:schemeClr val="tx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2201405" y="5831609"/>
            <a:ext cx="0" cy="385011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2550320" y="5831609"/>
            <a:ext cx="0" cy="385011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2887732" y="5825594"/>
            <a:ext cx="0" cy="385011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3218073" y="5825594"/>
            <a:ext cx="0" cy="385011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3551400" y="5825593"/>
            <a:ext cx="0" cy="385011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1837607" y="5402073"/>
            <a:ext cx="40984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400" dirty="0">
                <a:latin typeface="Calibri" panose="020F0502020204030204" pitchFamily="34" charset="0"/>
              </a:rPr>
              <a:t> 1      0       1      </a:t>
            </a:r>
            <a:r>
              <a:rPr lang="hu-HU" sz="1400" dirty="0" err="1">
                <a:latin typeface="Calibri" panose="020F0502020204030204" pitchFamily="34" charset="0"/>
              </a:rPr>
              <a:t>1</a:t>
            </a:r>
            <a:r>
              <a:rPr lang="hu-HU" sz="1400" dirty="0">
                <a:latin typeface="Calibri" panose="020F0502020204030204" pitchFamily="34" charset="0"/>
              </a:rPr>
              <a:t>      0       </a:t>
            </a:r>
            <a:r>
              <a:rPr lang="hu-HU" sz="1400" dirty="0" err="1">
                <a:latin typeface="Calibri" panose="020F0502020204030204" pitchFamily="34" charset="0"/>
              </a:rPr>
              <a:t>0</a:t>
            </a:r>
            <a:r>
              <a:rPr lang="hu-HU" sz="1400" dirty="0">
                <a:latin typeface="Calibri" panose="020F0502020204030204" pitchFamily="34" charset="0"/>
              </a:rPr>
              <a:t>      </a:t>
            </a:r>
            <a:r>
              <a:rPr lang="hu-HU" sz="1400" dirty="0" err="1">
                <a:latin typeface="Calibri" panose="020F0502020204030204" pitchFamily="34" charset="0"/>
              </a:rPr>
              <a:t>0</a:t>
            </a:r>
            <a:r>
              <a:rPr lang="hu-HU" sz="1400" dirty="0">
                <a:latin typeface="Calibri" panose="020F0502020204030204" pitchFamily="34" charset="0"/>
              </a:rPr>
              <a:t>      1       </a:t>
            </a:r>
            <a:r>
              <a:rPr lang="hu-HU" sz="1400" dirty="0" err="1">
                <a:latin typeface="Calibri" panose="020F0502020204030204" pitchFamily="34" charset="0"/>
              </a:rPr>
              <a:t>1</a:t>
            </a:r>
            <a:r>
              <a:rPr lang="hu-HU" sz="1400" dirty="0">
                <a:latin typeface="Calibri" panose="020F0502020204030204" pitchFamily="34" charset="0"/>
              </a:rPr>
              <a:t>      0       1</a:t>
            </a:r>
            <a:endParaRPr lang="en-US" sz="1400" dirty="0">
              <a:latin typeface="Calibri" panose="020F0502020204030204" pitchFamily="34" charset="0"/>
            </a:endParaRPr>
          </a:p>
        </p:txBody>
      </p:sp>
      <p:cxnSp>
        <p:nvCxnSpPr>
          <p:cNvPr id="76" name="Straight Connector 75"/>
          <p:cNvCxnSpPr/>
          <p:nvPr/>
        </p:nvCxnSpPr>
        <p:spPr>
          <a:xfrm>
            <a:off x="4930325" y="5699264"/>
            <a:ext cx="0" cy="637673"/>
          </a:xfrm>
          <a:prstGeom prst="line">
            <a:avLst/>
          </a:prstGeom>
          <a:ln>
            <a:solidFill>
              <a:schemeClr val="tx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5271237" y="5707215"/>
            <a:ext cx="0" cy="637673"/>
          </a:xfrm>
          <a:prstGeom prst="line">
            <a:avLst/>
          </a:prstGeom>
          <a:ln>
            <a:solidFill>
              <a:schemeClr val="tx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5606187" y="5699264"/>
            <a:ext cx="0" cy="637673"/>
          </a:xfrm>
          <a:prstGeom prst="line">
            <a:avLst/>
          </a:prstGeom>
          <a:ln>
            <a:solidFill>
              <a:schemeClr val="tx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3888937" y="5825593"/>
            <a:ext cx="0" cy="385011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4237434" y="5825593"/>
            <a:ext cx="0" cy="385011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>
            <a:off x="4585280" y="5813294"/>
            <a:ext cx="0" cy="385011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>
            <a:off x="4930325" y="5825592"/>
            <a:ext cx="0" cy="385011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>
            <a:off x="5273173" y="5833545"/>
            <a:ext cx="0" cy="385011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>
            <a:off x="1852489" y="5825591"/>
            <a:ext cx="348916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Elbow Connector 89"/>
          <p:cNvCxnSpPr/>
          <p:nvPr/>
        </p:nvCxnSpPr>
        <p:spPr>
          <a:xfrm flipV="1">
            <a:off x="2205407" y="5829059"/>
            <a:ext cx="333877" cy="385011"/>
          </a:xfrm>
          <a:prstGeom prst="bentConnector3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>
            <a:off x="2546427" y="6209030"/>
            <a:ext cx="348916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>
            <a:off x="2887732" y="5833544"/>
            <a:ext cx="328461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Elbow Connector 93"/>
          <p:cNvCxnSpPr/>
          <p:nvPr/>
        </p:nvCxnSpPr>
        <p:spPr>
          <a:xfrm flipV="1">
            <a:off x="3210878" y="5822587"/>
            <a:ext cx="333877" cy="385011"/>
          </a:xfrm>
          <a:prstGeom prst="bentConnector3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Elbow Connector 94"/>
          <p:cNvCxnSpPr/>
          <p:nvPr/>
        </p:nvCxnSpPr>
        <p:spPr>
          <a:xfrm flipV="1">
            <a:off x="3553884" y="5810762"/>
            <a:ext cx="333877" cy="385011"/>
          </a:xfrm>
          <a:prstGeom prst="bentConnector3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Elbow Connector 95"/>
          <p:cNvCxnSpPr/>
          <p:nvPr/>
        </p:nvCxnSpPr>
        <p:spPr>
          <a:xfrm flipV="1">
            <a:off x="3889696" y="5829058"/>
            <a:ext cx="356204" cy="378540"/>
          </a:xfrm>
          <a:prstGeom prst="bentConnector3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/>
          <p:nvPr/>
        </p:nvCxnSpPr>
        <p:spPr>
          <a:xfrm>
            <a:off x="4243816" y="6206831"/>
            <a:ext cx="341465" cy="766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 flipV="1">
            <a:off x="4577382" y="5810761"/>
            <a:ext cx="352943" cy="1534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>
            <a:off x="5271237" y="6225128"/>
            <a:ext cx="328461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Elbow Connector 104"/>
          <p:cNvCxnSpPr/>
          <p:nvPr/>
        </p:nvCxnSpPr>
        <p:spPr>
          <a:xfrm flipV="1">
            <a:off x="4919910" y="5836627"/>
            <a:ext cx="356204" cy="378540"/>
          </a:xfrm>
          <a:prstGeom prst="bentConnector3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629637A9-119A-49DA-BD12-AAC58B377D80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196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0" dur="2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3" dur="2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6" dur="2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9" dur="2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2" dur="2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5" dur="2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8" dur="2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1" dur="2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4" dur="2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7" dur="2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0" dur="2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3" dur="2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6" dur="2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9" dur="2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2" dur="2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5" dur="2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8" dur="2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1" dur="2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4" dur="2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7" dur="2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0" dur="2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3" dur="2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6" dur="2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9" dur="2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2" dur="2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5" dur="2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8" dur="2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01" dur="2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04" dur="2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07" dur="2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10" dur="2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13" dur="2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16" dur="2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19" dur="2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6" grpId="0"/>
      <p:bldP spid="75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Digitális kódok 2/3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u-HU" sz="2000" i="1" dirty="0"/>
              <a:t>NRZ-L</a:t>
            </a:r>
            <a:r>
              <a:rPr lang="hu-HU" sz="2000" dirty="0"/>
              <a:t> (1-es bit magas jelszint/ 0-s bit alacsony jelszint, semmi, semmi)</a:t>
            </a:r>
          </a:p>
          <a:p>
            <a:endParaRPr lang="hu-HU" sz="2000" dirty="0"/>
          </a:p>
          <a:p>
            <a:endParaRPr lang="hu-HU" sz="2000" dirty="0"/>
          </a:p>
          <a:p>
            <a:endParaRPr lang="hu-HU" sz="2000" dirty="0"/>
          </a:p>
          <a:p>
            <a:r>
              <a:rPr lang="hu-HU" sz="2000" i="1" dirty="0"/>
              <a:t>NRZ-M</a:t>
            </a:r>
            <a:r>
              <a:rPr lang="hu-HU" sz="2000" dirty="0"/>
              <a:t> (1-es bit jelszint váltás/ 0-ás bit esetén nincs váltás, semmi, semmi)</a:t>
            </a:r>
          </a:p>
          <a:p>
            <a:endParaRPr lang="hu-HU" sz="2000" dirty="0"/>
          </a:p>
          <a:p>
            <a:endParaRPr lang="hu-HU" sz="2000" dirty="0"/>
          </a:p>
          <a:p>
            <a:endParaRPr lang="hu-HU" sz="2000" dirty="0"/>
          </a:p>
          <a:p>
            <a:r>
              <a:rPr lang="hu-HU" sz="2000" i="1" dirty="0"/>
              <a:t>RZ</a:t>
            </a:r>
            <a:r>
              <a:rPr lang="hu-HU" sz="2000" dirty="0"/>
              <a:t> (1-es bit magas jelszint/ 0-s bit alacsony jelszint, 1-es bit esetén váltás, semmi)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1858627" y="2361353"/>
            <a:ext cx="0" cy="637673"/>
          </a:xfrm>
          <a:prstGeom prst="line">
            <a:avLst/>
          </a:prstGeom>
          <a:ln>
            <a:solidFill>
              <a:schemeClr val="tx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2213558" y="2361353"/>
            <a:ext cx="0" cy="637673"/>
          </a:xfrm>
          <a:prstGeom prst="line">
            <a:avLst/>
          </a:prstGeom>
          <a:ln>
            <a:solidFill>
              <a:schemeClr val="tx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2562474" y="2361353"/>
            <a:ext cx="0" cy="637673"/>
          </a:xfrm>
          <a:prstGeom prst="line">
            <a:avLst/>
          </a:prstGeom>
          <a:ln>
            <a:solidFill>
              <a:schemeClr val="tx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2896351" y="2361353"/>
            <a:ext cx="0" cy="637673"/>
          </a:xfrm>
          <a:prstGeom prst="line">
            <a:avLst/>
          </a:prstGeom>
          <a:ln>
            <a:solidFill>
              <a:schemeClr val="tx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3230227" y="2361353"/>
            <a:ext cx="0" cy="637673"/>
          </a:xfrm>
          <a:prstGeom prst="line">
            <a:avLst/>
          </a:prstGeom>
          <a:ln>
            <a:solidFill>
              <a:schemeClr val="tx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3564101" y="2361353"/>
            <a:ext cx="0" cy="637673"/>
          </a:xfrm>
          <a:prstGeom prst="line">
            <a:avLst/>
          </a:prstGeom>
          <a:ln>
            <a:solidFill>
              <a:schemeClr val="tx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3900882" y="2361353"/>
            <a:ext cx="0" cy="637673"/>
          </a:xfrm>
          <a:prstGeom prst="line">
            <a:avLst/>
          </a:prstGeom>
          <a:ln>
            <a:solidFill>
              <a:schemeClr val="tx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4249588" y="2361353"/>
            <a:ext cx="0" cy="637673"/>
          </a:xfrm>
          <a:prstGeom prst="line">
            <a:avLst/>
          </a:prstGeom>
          <a:ln>
            <a:solidFill>
              <a:schemeClr val="tx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4593563" y="2361353"/>
            <a:ext cx="0" cy="637673"/>
          </a:xfrm>
          <a:prstGeom prst="line">
            <a:avLst/>
          </a:prstGeom>
          <a:ln>
            <a:solidFill>
              <a:schemeClr val="tx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2213558" y="2493698"/>
            <a:ext cx="0" cy="385011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3237213" y="2516486"/>
            <a:ext cx="0" cy="385011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5292257" y="2493316"/>
            <a:ext cx="0" cy="385011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1849760" y="2064162"/>
            <a:ext cx="40984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400" dirty="0">
                <a:latin typeface="Calibri" panose="020F0502020204030204" pitchFamily="34" charset="0"/>
              </a:rPr>
              <a:t>  1      0       1     </a:t>
            </a:r>
            <a:r>
              <a:rPr lang="hu-HU" sz="1400" dirty="0" err="1">
                <a:latin typeface="Calibri" panose="020F0502020204030204" pitchFamily="34" charset="0"/>
              </a:rPr>
              <a:t>1</a:t>
            </a:r>
            <a:r>
              <a:rPr lang="hu-HU" sz="1400" dirty="0">
                <a:latin typeface="Calibri" panose="020F0502020204030204" pitchFamily="34" charset="0"/>
              </a:rPr>
              <a:t>      0       </a:t>
            </a:r>
            <a:r>
              <a:rPr lang="hu-HU" sz="1400" dirty="0" err="1">
                <a:latin typeface="Calibri" panose="020F0502020204030204" pitchFamily="34" charset="0"/>
              </a:rPr>
              <a:t>0</a:t>
            </a:r>
            <a:r>
              <a:rPr lang="hu-HU" sz="1400" dirty="0">
                <a:latin typeface="Calibri" panose="020F0502020204030204" pitchFamily="34" charset="0"/>
              </a:rPr>
              <a:t>      </a:t>
            </a:r>
            <a:r>
              <a:rPr lang="hu-HU" sz="1400" dirty="0" err="1">
                <a:latin typeface="Calibri" panose="020F0502020204030204" pitchFamily="34" charset="0"/>
              </a:rPr>
              <a:t>0</a:t>
            </a:r>
            <a:r>
              <a:rPr lang="hu-HU" sz="1400" dirty="0">
                <a:latin typeface="Calibri" panose="020F0502020204030204" pitchFamily="34" charset="0"/>
              </a:rPr>
              <a:t>      1       </a:t>
            </a:r>
            <a:r>
              <a:rPr lang="hu-HU" sz="1400" dirty="0" err="1">
                <a:latin typeface="Calibri" panose="020F0502020204030204" pitchFamily="34" charset="0"/>
              </a:rPr>
              <a:t>1</a:t>
            </a:r>
            <a:r>
              <a:rPr lang="hu-HU" sz="1400" dirty="0">
                <a:latin typeface="Calibri" panose="020F0502020204030204" pitchFamily="34" charset="0"/>
              </a:rPr>
              <a:t>      0       1</a:t>
            </a:r>
            <a:endParaRPr lang="en-US" sz="1400" dirty="0">
              <a:latin typeface="Calibri" panose="020F0502020204030204" pitchFamily="34" charset="0"/>
            </a:endParaRPr>
          </a:p>
        </p:txBody>
      </p:sp>
      <p:cxnSp>
        <p:nvCxnSpPr>
          <p:cNvPr id="37" name="Straight Connector 36"/>
          <p:cNvCxnSpPr/>
          <p:nvPr/>
        </p:nvCxnSpPr>
        <p:spPr>
          <a:xfrm>
            <a:off x="4942478" y="2361353"/>
            <a:ext cx="0" cy="637673"/>
          </a:xfrm>
          <a:prstGeom prst="line">
            <a:avLst/>
          </a:prstGeom>
          <a:ln>
            <a:solidFill>
              <a:schemeClr val="tx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5283391" y="2369304"/>
            <a:ext cx="0" cy="637673"/>
          </a:xfrm>
          <a:prstGeom prst="line">
            <a:avLst/>
          </a:prstGeom>
          <a:ln>
            <a:solidFill>
              <a:schemeClr val="tx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5618341" y="2361353"/>
            <a:ext cx="0" cy="637673"/>
          </a:xfrm>
          <a:prstGeom prst="line">
            <a:avLst/>
          </a:prstGeom>
          <a:ln>
            <a:solidFill>
              <a:schemeClr val="tx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4248800" y="2505159"/>
            <a:ext cx="0" cy="385011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4942478" y="2497206"/>
            <a:ext cx="0" cy="385011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1867493" y="3825507"/>
            <a:ext cx="0" cy="637673"/>
          </a:xfrm>
          <a:prstGeom prst="line">
            <a:avLst/>
          </a:prstGeom>
          <a:ln>
            <a:solidFill>
              <a:schemeClr val="tx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2222425" y="3825507"/>
            <a:ext cx="0" cy="637673"/>
          </a:xfrm>
          <a:prstGeom prst="line">
            <a:avLst/>
          </a:prstGeom>
          <a:ln>
            <a:solidFill>
              <a:schemeClr val="tx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2571341" y="3825507"/>
            <a:ext cx="0" cy="637673"/>
          </a:xfrm>
          <a:prstGeom prst="line">
            <a:avLst/>
          </a:prstGeom>
          <a:ln>
            <a:solidFill>
              <a:schemeClr val="tx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2905217" y="3825507"/>
            <a:ext cx="0" cy="637673"/>
          </a:xfrm>
          <a:prstGeom prst="line">
            <a:avLst/>
          </a:prstGeom>
          <a:ln>
            <a:solidFill>
              <a:schemeClr val="tx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3239093" y="3825507"/>
            <a:ext cx="0" cy="637673"/>
          </a:xfrm>
          <a:prstGeom prst="line">
            <a:avLst/>
          </a:prstGeom>
          <a:ln>
            <a:solidFill>
              <a:schemeClr val="tx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3572968" y="3825507"/>
            <a:ext cx="0" cy="637673"/>
          </a:xfrm>
          <a:prstGeom prst="line">
            <a:avLst/>
          </a:prstGeom>
          <a:ln>
            <a:solidFill>
              <a:schemeClr val="tx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3909749" y="3825507"/>
            <a:ext cx="0" cy="637673"/>
          </a:xfrm>
          <a:prstGeom prst="line">
            <a:avLst/>
          </a:prstGeom>
          <a:ln>
            <a:solidFill>
              <a:schemeClr val="tx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4258454" y="3825507"/>
            <a:ext cx="0" cy="637673"/>
          </a:xfrm>
          <a:prstGeom prst="line">
            <a:avLst/>
          </a:prstGeom>
          <a:ln>
            <a:solidFill>
              <a:schemeClr val="tx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4602429" y="3825507"/>
            <a:ext cx="0" cy="637673"/>
          </a:xfrm>
          <a:prstGeom prst="line">
            <a:avLst/>
          </a:prstGeom>
          <a:ln>
            <a:solidFill>
              <a:schemeClr val="tx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2571341" y="3957851"/>
            <a:ext cx="0" cy="385011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2906851" y="3981940"/>
            <a:ext cx="1901" cy="364432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1858627" y="3544082"/>
            <a:ext cx="40984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400" dirty="0">
                <a:latin typeface="Calibri" panose="020F0502020204030204" pitchFamily="34" charset="0"/>
              </a:rPr>
              <a:t>  1      0      1      </a:t>
            </a:r>
            <a:r>
              <a:rPr lang="hu-HU" sz="1400" dirty="0" err="1">
                <a:latin typeface="Calibri" panose="020F0502020204030204" pitchFamily="34" charset="0"/>
              </a:rPr>
              <a:t>1</a:t>
            </a:r>
            <a:r>
              <a:rPr lang="hu-HU" sz="1400" dirty="0">
                <a:latin typeface="Calibri" panose="020F0502020204030204" pitchFamily="34" charset="0"/>
              </a:rPr>
              <a:t>      0       </a:t>
            </a:r>
            <a:r>
              <a:rPr lang="hu-HU" sz="1400" dirty="0" err="1">
                <a:latin typeface="Calibri" panose="020F0502020204030204" pitchFamily="34" charset="0"/>
              </a:rPr>
              <a:t>0</a:t>
            </a:r>
            <a:r>
              <a:rPr lang="hu-HU" sz="1400" dirty="0">
                <a:latin typeface="Calibri" panose="020F0502020204030204" pitchFamily="34" charset="0"/>
              </a:rPr>
              <a:t>      </a:t>
            </a:r>
            <a:r>
              <a:rPr lang="hu-HU" sz="1400" dirty="0" err="1">
                <a:latin typeface="Calibri" panose="020F0502020204030204" pitchFamily="34" charset="0"/>
              </a:rPr>
              <a:t>0</a:t>
            </a:r>
            <a:r>
              <a:rPr lang="hu-HU" sz="1400" dirty="0">
                <a:latin typeface="Calibri" panose="020F0502020204030204" pitchFamily="34" charset="0"/>
              </a:rPr>
              <a:t>      1       </a:t>
            </a:r>
            <a:r>
              <a:rPr lang="hu-HU" sz="1400" dirty="0" err="1">
                <a:latin typeface="Calibri" panose="020F0502020204030204" pitchFamily="34" charset="0"/>
              </a:rPr>
              <a:t>1</a:t>
            </a:r>
            <a:r>
              <a:rPr lang="hu-HU" sz="1400" dirty="0">
                <a:latin typeface="Calibri" panose="020F0502020204030204" pitchFamily="34" charset="0"/>
              </a:rPr>
              <a:t>      0       1</a:t>
            </a:r>
            <a:endParaRPr lang="en-US" sz="1400" dirty="0">
              <a:latin typeface="Calibri" panose="020F0502020204030204" pitchFamily="34" charset="0"/>
            </a:endParaRPr>
          </a:p>
        </p:txBody>
      </p:sp>
      <p:cxnSp>
        <p:nvCxnSpPr>
          <p:cNvPr id="76" name="Straight Connector 75"/>
          <p:cNvCxnSpPr/>
          <p:nvPr/>
        </p:nvCxnSpPr>
        <p:spPr>
          <a:xfrm>
            <a:off x="4951345" y="3825507"/>
            <a:ext cx="0" cy="637673"/>
          </a:xfrm>
          <a:prstGeom prst="line">
            <a:avLst/>
          </a:prstGeom>
          <a:ln>
            <a:solidFill>
              <a:schemeClr val="tx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5292257" y="3833458"/>
            <a:ext cx="0" cy="637673"/>
          </a:xfrm>
          <a:prstGeom prst="line">
            <a:avLst/>
          </a:prstGeom>
          <a:ln>
            <a:solidFill>
              <a:schemeClr val="tx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5627207" y="3825507"/>
            <a:ext cx="0" cy="637673"/>
          </a:xfrm>
          <a:prstGeom prst="line">
            <a:avLst/>
          </a:prstGeom>
          <a:ln>
            <a:solidFill>
              <a:schemeClr val="tx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4258454" y="3961361"/>
            <a:ext cx="0" cy="385011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>
            <a:off x="4599157" y="3949062"/>
            <a:ext cx="0" cy="385011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>
            <a:off x="5294193" y="3959788"/>
            <a:ext cx="0" cy="385011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>
            <a:off x="1872915" y="4332675"/>
            <a:ext cx="348916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 flipV="1">
            <a:off x="2581920" y="3972415"/>
            <a:ext cx="338180" cy="365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>
            <a:off x="2906357" y="4342162"/>
            <a:ext cx="328461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/>
          <p:nvPr/>
        </p:nvCxnSpPr>
        <p:spPr>
          <a:xfrm>
            <a:off x="4249588" y="3952027"/>
            <a:ext cx="341465" cy="766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 flipV="1">
            <a:off x="4598382" y="4337200"/>
            <a:ext cx="352943" cy="1534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>
            <a:off x="5290829" y="3968751"/>
            <a:ext cx="328461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>
            <a:off x="1882376" y="5506238"/>
            <a:ext cx="0" cy="637673"/>
          </a:xfrm>
          <a:prstGeom prst="line">
            <a:avLst/>
          </a:prstGeom>
          <a:ln>
            <a:solidFill>
              <a:schemeClr val="tx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>
            <a:off x="2237307" y="5506238"/>
            <a:ext cx="0" cy="637673"/>
          </a:xfrm>
          <a:prstGeom prst="line">
            <a:avLst/>
          </a:prstGeom>
          <a:ln>
            <a:solidFill>
              <a:schemeClr val="tx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/>
          <p:nvPr/>
        </p:nvCxnSpPr>
        <p:spPr>
          <a:xfrm>
            <a:off x="2586223" y="5506238"/>
            <a:ext cx="0" cy="637673"/>
          </a:xfrm>
          <a:prstGeom prst="line">
            <a:avLst/>
          </a:prstGeom>
          <a:ln>
            <a:solidFill>
              <a:schemeClr val="tx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>
            <a:off x="2920100" y="5506238"/>
            <a:ext cx="0" cy="637673"/>
          </a:xfrm>
          <a:prstGeom prst="line">
            <a:avLst/>
          </a:prstGeom>
          <a:ln>
            <a:solidFill>
              <a:schemeClr val="tx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>
            <a:off x="3253976" y="5506238"/>
            <a:ext cx="0" cy="637673"/>
          </a:xfrm>
          <a:prstGeom prst="line">
            <a:avLst/>
          </a:prstGeom>
          <a:ln>
            <a:solidFill>
              <a:schemeClr val="tx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/>
          <p:nvPr/>
        </p:nvCxnSpPr>
        <p:spPr>
          <a:xfrm>
            <a:off x="3587850" y="5506238"/>
            <a:ext cx="0" cy="637673"/>
          </a:xfrm>
          <a:prstGeom prst="line">
            <a:avLst/>
          </a:prstGeom>
          <a:ln>
            <a:solidFill>
              <a:schemeClr val="tx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>
            <a:off x="3924631" y="5506238"/>
            <a:ext cx="0" cy="637673"/>
          </a:xfrm>
          <a:prstGeom prst="line">
            <a:avLst/>
          </a:prstGeom>
          <a:ln>
            <a:solidFill>
              <a:schemeClr val="tx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>
            <a:off x="4273337" y="5506238"/>
            <a:ext cx="0" cy="637673"/>
          </a:xfrm>
          <a:prstGeom prst="line">
            <a:avLst/>
          </a:prstGeom>
          <a:ln>
            <a:solidFill>
              <a:schemeClr val="tx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/>
          <p:nvPr/>
        </p:nvCxnSpPr>
        <p:spPr>
          <a:xfrm>
            <a:off x="4617311" y="5506238"/>
            <a:ext cx="0" cy="637673"/>
          </a:xfrm>
          <a:prstGeom prst="line">
            <a:avLst/>
          </a:prstGeom>
          <a:ln>
            <a:solidFill>
              <a:schemeClr val="tx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Elbow Connector 112"/>
          <p:cNvCxnSpPr/>
          <p:nvPr/>
        </p:nvCxnSpPr>
        <p:spPr>
          <a:xfrm>
            <a:off x="1882375" y="5638583"/>
            <a:ext cx="354932" cy="385011"/>
          </a:xfrm>
          <a:prstGeom prst="bentConnector3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/>
          <p:cNvCxnSpPr/>
          <p:nvPr/>
        </p:nvCxnSpPr>
        <p:spPr>
          <a:xfrm>
            <a:off x="2930836" y="5640518"/>
            <a:ext cx="0" cy="385011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/>
          <p:cNvCxnSpPr/>
          <p:nvPr/>
        </p:nvCxnSpPr>
        <p:spPr>
          <a:xfrm>
            <a:off x="2590204" y="5641817"/>
            <a:ext cx="0" cy="385011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Box 117"/>
          <p:cNvSpPr txBox="1"/>
          <p:nvPr/>
        </p:nvSpPr>
        <p:spPr>
          <a:xfrm>
            <a:off x="1873509" y="5209047"/>
            <a:ext cx="40984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400" dirty="0">
                <a:latin typeface="Calibri" panose="020F0502020204030204" pitchFamily="34" charset="0"/>
              </a:rPr>
              <a:t>  1      0      1      </a:t>
            </a:r>
            <a:r>
              <a:rPr lang="hu-HU" sz="1400" dirty="0" err="1">
                <a:latin typeface="Calibri" panose="020F0502020204030204" pitchFamily="34" charset="0"/>
              </a:rPr>
              <a:t>1</a:t>
            </a:r>
            <a:r>
              <a:rPr lang="hu-HU" sz="1400" dirty="0">
                <a:latin typeface="Calibri" panose="020F0502020204030204" pitchFamily="34" charset="0"/>
              </a:rPr>
              <a:t>      0       </a:t>
            </a:r>
            <a:r>
              <a:rPr lang="hu-HU" sz="1400" dirty="0" err="1">
                <a:latin typeface="Calibri" panose="020F0502020204030204" pitchFamily="34" charset="0"/>
              </a:rPr>
              <a:t>0</a:t>
            </a:r>
            <a:r>
              <a:rPr lang="hu-HU" sz="1400" dirty="0">
                <a:latin typeface="Calibri" panose="020F0502020204030204" pitchFamily="34" charset="0"/>
              </a:rPr>
              <a:t>      </a:t>
            </a:r>
            <a:r>
              <a:rPr lang="hu-HU" sz="1400" dirty="0" err="1">
                <a:latin typeface="Calibri" panose="020F0502020204030204" pitchFamily="34" charset="0"/>
              </a:rPr>
              <a:t>0</a:t>
            </a:r>
            <a:r>
              <a:rPr lang="hu-HU" sz="1400" dirty="0">
                <a:latin typeface="Calibri" panose="020F0502020204030204" pitchFamily="34" charset="0"/>
              </a:rPr>
              <a:t>      1       </a:t>
            </a:r>
            <a:r>
              <a:rPr lang="hu-HU" sz="1400" dirty="0" err="1">
                <a:latin typeface="Calibri" panose="020F0502020204030204" pitchFamily="34" charset="0"/>
              </a:rPr>
              <a:t>1</a:t>
            </a:r>
            <a:r>
              <a:rPr lang="hu-HU" sz="1400" dirty="0">
                <a:latin typeface="Calibri" panose="020F0502020204030204" pitchFamily="34" charset="0"/>
              </a:rPr>
              <a:t>      0       1</a:t>
            </a:r>
            <a:endParaRPr lang="en-US" sz="1400" dirty="0">
              <a:latin typeface="Calibri" panose="020F0502020204030204" pitchFamily="34" charset="0"/>
            </a:endParaRPr>
          </a:p>
        </p:txBody>
      </p:sp>
      <p:cxnSp>
        <p:nvCxnSpPr>
          <p:cNvPr id="119" name="Straight Connector 118"/>
          <p:cNvCxnSpPr/>
          <p:nvPr/>
        </p:nvCxnSpPr>
        <p:spPr>
          <a:xfrm>
            <a:off x="4966227" y="5506238"/>
            <a:ext cx="0" cy="637673"/>
          </a:xfrm>
          <a:prstGeom prst="line">
            <a:avLst/>
          </a:prstGeom>
          <a:ln>
            <a:solidFill>
              <a:schemeClr val="tx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/>
          <p:cNvCxnSpPr/>
          <p:nvPr/>
        </p:nvCxnSpPr>
        <p:spPr>
          <a:xfrm>
            <a:off x="5307140" y="5514189"/>
            <a:ext cx="0" cy="637673"/>
          </a:xfrm>
          <a:prstGeom prst="line">
            <a:avLst/>
          </a:prstGeom>
          <a:ln>
            <a:solidFill>
              <a:schemeClr val="tx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/>
          <p:nvPr/>
        </p:nvCxnSpPr>
        <p:spPr>
          <a:xfrm>
            <a:off x="5642090" y="5506238"/>
            <a:ext cx="0" cy="637673"/>
          </a:xfrm>
          <a:prstGeom prst="line">
            <a:avLst/>
          </a:prstGeom>
          <a:ln>
            <a:solidFill>
              <a:schemeClr val="tx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Elbow Connector 122"/>
          <p:cNvCxnSpPr/>
          <p:nvPr/>
        </p:nvCxnSpPr>
        <p:spPr>
          <a:xfrm>
            <a:off x="4613284" y="5633438"/>
            <a:ext cx="354932" cy="385011"/>
          </a:xfrm>
          <a:prstGeom prst="bentConnector3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Elbow Connector 126"/>
          <p:cNvCxnSpPr/>
          <p:nvPr/>
        </p:nvCxnSpPr>
        <p:spPr>
          <a:xfrm>
            <a:off x="2586499" y="5640153"/>
            <a:ext cx="354932" cy="385011"/>
          </a:xfrm>
          <a:prstGeom prst="bentConnector3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Elbow Connector 127"/>
          <p:cNvCxnSpPr/>
          <p:nvPr/>
        </p:nvCxnSpPr>
        <p:spPr>
          <a:xfrm>
            <a:off x="2925148" y="5644598"/>
            <a:ext cx="331356" cy="380931"/>
          </a:xfrm>
          <a:prstGeom prst="bentConnector3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Elbow Connector 128"/>
          <p:cNvCxnSpPr/>
          <p:nvPr/>
        </p:nvCxnSpPr>
        <p:spPr>
          <a:xfrm>
            <a:off x="4270185" y="5639158"/>
            <a:ext cx="341083" cy="373569"/>
          </a:xfrm>
          <a:prstGeom prst="bentConnector3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Elbow Connector 132"/>
          <p:cNvCxnSpPr/>
          <p:nvPr/>
        </p:nvCxnSpPr>
        <p:spPr>
          <a:xfrm>
            <a:off x="5297911" y="5622484"/>
            <a:ext cx="343941" cy="382602"/>
          </a:xfrm>
          <a:prstGeom prst="bentConnector3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/>
          <p:cNvCxnSpPr/>
          <p:nvPr/>
        </p:nvCxnSpPr>
        <p:spPr>
          <a:xfrm>
            <a:off x="4617311" y="5613709"/>
            <a:ext cx="0" cy="385011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/>
          <p:cNvCxnSpPr/>
          <p:nvPr/>
        </p:nvCxnSpPr>
        <p:spPr>
          <a:xfrm flipV="1">
            <a:off x="1864017" y="2507316"/>
            <a:ext cx="349000" cy="1878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/>
          <p:cNvCxnSpPr/>
          <p:nvPr/>
        </p:nvCxnSpPr>
        <p:spPr>
          <a:xfrm flipV="1">
            <a:off x="2215764" y="2878327"/>
            <a:ext cx="346292" cy="757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/>
          <p:cNvCxnSpPr/>
          <p:nvPr/>
        </p:nvCxnSpPr>
        <p:spPr>
          <a:xfrm>
            <a:off x="2566443" y="2507317"/>
            <a:ext cx="0" cy="385011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/>
          <p:cNvCxnSpPr/>
          <p:nvPr/>
        </p:nvCxnSpPr>
        <p:spPr>
          <a:xfrm flipV="1">
            <a:off x="2556218" y="2516485"/>
            <a:ext cx="349000" cy="1878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/>
          <p:cNvCxnSpPr/>
          <p:nvPr/>
        </p:nvCxnSpPr>
        <p:spPr>
          <a:xfrm flipV="1">
            <a:off x="2892963" y="2518095"/>
            <a:ext cx="349000" cy="1878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/>
          <p:cNvCxnSpPr/>
          <p:nvPr/>
        </p:nvCxnSpPr>
        <p:spPr>
          <a:xfrm flipV="1">
            <a:off x="3236652" y="2886297"/>
            <a:ext cx="326322" cy="2772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/>
          <p:cNvCxnSpPr/>
          <p:nvPr/>
        </p:nvCxnSpPr>
        <p:spPr>
          <a:xfrm flipV="1">
            <a:off x="3564668" y="2886297"/>
            <a:ext cx="343198" cy="2772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/>
          <p:cNvCxnSpPr/>
          <p:nvPr/>
        </p:nvCxnSpPr>
        <p:spPr>
          <a:xfrm>
            <a:off x="3898951" y="2889068"/>
            <a:ext cx="356993" cy="4528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/>
          <p:cNvCxnSpPr/>
          <p:nvPr/>
        </p:nvCxnSpPr>
        <p:spPr>
          <a:xfrm flipV="1">
            <a:off x="4257301" y="2507316"/>
            <a:ext cx="349000" cy="1878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/>
          <p:cNvCxnSpPr/>
          <p:nvPr/>
        </p:nvCxnSpPr>
        <p:spPr>
          <a:xfrm flipV="1">
            <a:off x="4585689" y="2507315"/>
            <a:ext cx="349000" cy="1878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/>
          <p:cNvCxnSpPr/>
          <p:nvPr/>
        </p:nvCxnSpPr>
        <p:spPr>
          <a:xfrm flipV="1">
            <a:off x="4934685" y="2878326"/>
            <a:ext cx="349000" cy="1878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/>
          <p:cNvCxnSpPr/>
          <p:nvPr/>
        </p:nvCxnSpPr>
        <p:spPr>
          <a:xfrm flipV="1">
            <a:off x="5278657" y="2499748"/>
            <a:ext cx="349000" cy="1878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/>
          <p:cNvCxnSpPr/>
          <p:nvPr/>
        </p:nvCxnSpPr>
        <p:spPr>
          <a:xfrm flipV="1">
            <a:off x="2221821" y="4332675"/>
            <a:ext cx="349000" cy="1878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/>
          <p:cNvCxnSpPr/>
          <p:nvPr/>
        </p:nvCxnSpPr>
        <p:spPr>
          <a:xfrm flipV="1">
            <a:off x="3229722" y="4340770"/>
            <a:ext cx="349000" cy="1878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/>
          <p:cNvCxnSpPr/>
          <p:nvPr/>
        </p:nvCxnSpPr>
        <p:spPr>
          <a:xfrm flipV="1">
            <a:off x="3562974" y="4341045"/>
            <a:ext cx="349000" cy="1878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/>
          <p:cNvCxnSpPr/>
          <p:nvPr/>
        </p:nvCxnSpPr>
        <p:spPr>
          <a:xfrm flipV="1">
            <a:off x="3900677" y="4339884"/>
            <a:ext cx="349000" cy="1878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/>
          <p:cNvCxnSpPr/>
          <p:nvPr/>
        </p:nvCxnSpPr>
        <p:spPr>
          <a:xfrm flipV="1">
            <a:off x="4941829" y="4344263"/>
            <a:ext cx="349000" cy="1878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/>
          <p:cNvCxnSpPr/>
          <p:nvPr/>
        </p:nvCxnSpPr>
        <p:spPr>
          <a:xfrm flipV="1">
            <a:off x="2236123" y="6023374"/>
            <a:ext cx="349000" cy="1878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/>
          <p:cNvCxnSpPr/>
          <p:nvPr/>
        </p:nvCxnSpPr>
        <p:spPr>
          <a:xfrm flipV="1">
            <a:off x="3249918" y="6023285"/>
            <a:ext cx="349000" cy="1878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/>
          <p:cNvCxnSpPr/>
          <p:nvPr/>
        </p:nvCxnSpPr>
        <p:spPr>
          <a:xfrm flipV="1">
            <a:off x="3586406" y="6022961"/>
            <a:ext cx="349000" cy="1878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/>
          <p:cNvCxnSpPr/>
          <p:nvPr/>
        </p:nvCxnSpPr>
        <p:spPr>
          <a:xfrm flipV="1">
            <a:off x="3929573" y="6022961"/>
            <a:ext cx="349000" cy="1878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/>
          <p:cNvCxnSpPr/>
          <p:nvPr/>
        </p:nvCxnSpPr>
        <p:spPr>
          <a:xfrm>
            <a:off x="4278572" y="5649872"/>
            <a:ext cx="0" cy="385011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/>
          <p:cNvCxnSpPr/>
          <p:nvPr/>
        </p:nvCxnSpPr>
        <p:spPr>
          <a:xfrm>
            <a:off x="5307140" y="5632568"/>
            <a:ext cx="0" cy="385011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/>
          <p:cNvCxnSpPr/>
          <p:nvPr/>
        </p:nvCxnSpPr>
        <p:spPr>
          <a:xfrm flipV="1">
            <a:off x="4959162" y="6013489"/>
            <a:ext cx="349000" cy="1878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629637A9-119A-49DA-BD12-AAC58B377D80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683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0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6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9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2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5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8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1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4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7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0" dur="2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3" dur="2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6" dur="2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9" dur="2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2" dur="2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5" dur="2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8" dur="2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1" dur="2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4" dur="20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7" dur="2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0" dur="2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3" dur="2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6" dur="20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9" dur="2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92" dur="2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95" dur="2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98" dur="20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7" dur="2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0" dur="2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3" dur="2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6" dur="2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9" dur="2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2" dur="2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5" dur="2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8" dur="2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1" dur="2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4" dur="2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7" dur="2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0" dur="2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3" dur="2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6" dur="2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9" dur="2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2" dur="2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5" dur="2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8" dur="2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1" dur="2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4" dur="2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7" dur="2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0" dur="2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3" dur="2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6" dur="2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9" dur="20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2" dur="20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5" dur="2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8" dur="20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1" dur="20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>
                      <p:stCondLst>
                        <p:cond delay="indefinite"/>
                      </p:stCondLst>
                      <p:childTnLst>
                        <p:par>
                          <p:cTn id="193" fill="hold">
                            <p:stCondLst>
                              <p:cond delay="0"/>
                            </p:stCondLst>
                            <p:childTnLst>
                              <p:par>
                                <p:cTn id="19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6" fill="hold">
                      <p:stCondLst>
                        <p:cond delay="indefinite"/>
                      </p:stCondLst>
                      <p:childTnLst>
                        <p:par>
                          <p:cTn id="197" fill="hold">
                            <p:stCondLst>
                              <p:cond delay="0"/>
                            </p:stCondLst>
                            <p:childTnLst>
                              <p:par>
                                <p:cTn id="198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00" dur="2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03" dur="2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06" dur="2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09" dur="2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0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12" dur="2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3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15" dur="2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6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18" dur="2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9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1" dur="2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2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4" dur="2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7" dur="2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0" dur="2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3" dur="2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6" dur="2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9" dur="2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0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42" dur="2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3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45" dur="20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6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48" dur="20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9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1" dur="2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2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4" dur="2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7" dur="20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60" dur="20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63" dur="20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66" dur="20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69" dur="20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0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2" dur="20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3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5" dur="20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6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8" dur="20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9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81" dur="20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2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84" dur="2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75" grpId="0"/>
      <p:bldP spid="118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Digitális kódok 3/</a:t>
            </a:r>
            <a:r>
              <a:rPr lang="hu-HU" dirty="0" err="1"/>
              <a:t>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u-HU" sz="2000" i="1" dirty="0" err="1"/>
              <a:t>Differential</a:t>
            </a:r>
            <a:r>
              <a:rPr lang="hu-HU" sz="2000" i="1" dirty="0"/>
              <a:t> Manchester</a:t>
            </a:r>
            <a:r>
              <a:rPr lang="hu-HU" sz="2000" dirty="0"/>
              <a:t> (0-s bit esetén váltás, </a:t>
            </a:r>
            <a:r>
              <a:rPr lang="hu-HU" sz="2000" dirty="0" err="1"/>
              <a:t>váltás</a:t>
            </a:r>
            <a:r>
              <a:rPr lang="hu-HU" sz="2000" dirty="0"/>
              <a:t>, semmi)</a:t>
            </a:r>
          </a:p>
          <a:p>
            <a:endParaRPr lang="hu-HU" sz="2000" dirty="0"/>
          </a:p>
          <a:p>
            <a:endParaRPr lang="hu-HU" sz="2000" dirty="0"/>
          </a:p>
          <a:p>
            <a:endParaRPr lang="hu-HU" sz="2000" dirty="0"/>
          </a:p>
          <a:p>
            <a:r>
              <a:rPr lang="hu-HU" sz="2000" i="1" dirty="0" err="1"/>
              <a:t>Delay-Modulation</a:t>
            </a:r>
            <a:r>
              <a:rPr lang="hu-HU" sz="2000" dirty="0"/>
              <a:t> (semmi, 1-es bit esetén váltás, 0-s bit következik váltás)</a:t>
            </a:r>
          </a:p>
          <a:p>
            <a:endParaRPr lang="hu-HU" sz="2000" dirty="0"/>
          </a:p>
          <a:p>
            <a:endParaRPr lang="hu-HU" sz="2000" dirty="0"/>
          </a:p>
          <a:p>
            <a:endParaRPr lang="hu-HU" sz="2000" dirty="0"/>
          </a:p>
          <a:p>
            <a:r>
              <a:rPr lang="hu-HU" sz="2000" i="1" dirty="0"/>
              <a:t>Manchester</a:t>
            </a:r>
            <a:r>
              <a:rPr lang="hu-HU" sz="2000" dirty="0"/>
              <a:t> (semmi, 1-es bit magasról alacsonyra/ 0-s alacsonyról magasra, semmi)</a:t>
            </a:r>
          </a:p>
          <a:p>
            <a:pPr marL="0">
              <a:buNone/>
            </a:pPr>
            <a:endParaRPr lang="hu-HU" sz="2000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1858627" y="2392887"/>
            <a:ext cx="0" cy="637673"/>
          </a:xfrm>
          <a:prstGeom prst="line">
            <a:avLst/>
          </a:prstGeom>
          <a:ln>
            <a:solidFill>
              <a:schemeClr val="tx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2213558" y="2392887"/>
            <a:ext cx="0" cy="637673"/>
          </a:xfrm>
          <a:prstGeom prst="line">
            <a:avLst/>
          </a:prstGeom>
          <a:ln>
            <a:solidFill>
              <a:schemeClr val="tx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2562474" y="2392887"/>
            <a:ext cx="0" cy="637673"/>
          </a:xfrm>
          <a:prstGeom prst="line">
            <a:avLst/>
          </a:prstGeom>
          <a:ln>
            <a:solidFill>
              <a:schemeClr val="tx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2896351" y="2392887"/>
            <a:ext cx="0" cy="637673"/>
          </a:xfrm>
          <a:prstGeom prst="line">
            <a:avLst/>
          </a:prstGeom>
          <a:ln>
            <a:solidFill>
              <a:schemeClr val="tx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3230227" y="2392887"/>
            <a:ext cx="0" cy="637673"/>
          </a:xfrm>
          <a:prstGeom prst="line">
            <a:avLst/>
          </a:prstGeom>
          <a:ln>
            <a:solidFill>
              <a:schemeClr val="tx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3564101" y="2392887"/>
            <a:ext cx="0" cy="637673"/>
          </a:xfrm>
          <a:prstGeom prst="line">
            <a:avLst/>
          </a:prstGeom>
          <a:ln>
            <a:solidFill>
              <a:schemeClr val="tx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3900882" y="2392887"/>
            <a:ext cx="0" cy="637673"/>
          </a:xfrm>
          <a:prstGeom prst="line">
            <a:avLst/>
          </a:prstGeom>
          <a:ln>
            <a:solidFill>
              <a:schemeClr val="tx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4249588" y="2392887"/>
            <a:ext cx="0" cy="637673"/>
          </a:xfrm>
          <a:prstGeom prst="line">
            <a:avLst/>
          </a:prstGeom>
          <a:ln>
            <a:solidFill>
              <a:schemeClr val="tx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4593563" y="2392887"/>
            <a:ext cx="0" cy="637673"/>
          </a:xfrm>
          <a:prstGeom prst="line">
            <a:avLst/>
          </a:prstGeom>
          <a:ln>
            <a:solidFill>
              <a:schemeClr val="tx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Elbow Connector 21"/>
          <p:cNvCxnSpPr/>
          <p:nvPr/>
        </p:nvCxnSpPr>
        <p:spPr>
          <a:xfrm>
            <a:off x="1858627" y="2525232"/>
            <a:ext cx="354932" cy="385011"/>
          </a:xfrm>
          <a:prstGeom prst="bentConnector3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2213558" y="2525232"/>
            <a:ext cx="0" cy="385011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Elbow Connector 27"/>
          <p:cNvCxnSpPr/>
          <p:nvPr/>
        </p:nvCxnSpPr>
        <p:spPr>
          <a:xfrm flipV="1">
            <a:off x="2562474" y="2525232"/>
            <a:ext cx="333877" cy="385011"/>
          </a:xfrm>
          <a:prstGeom prst="bentConnector3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3230227" y="2519217"/>
            <a:ext cx="0" cy="385011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3563554" y="2519216"/>
            <a:ext cx="0" cy="385011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1849760" y="2095696"/>
            <a:ext cx="40984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400" dirty="0">
                <a:latin typeface="Calibri" panose="020F0502020204030204" pitchFamily="34" charset="0"/>
              </a:rPr>
              <a:t>  1      0      1      </a:t>
            </a:r>
            <a:r>
              <a:rPr lang="hu-HU" sz="1400" dirty="0" err="1">
                <a:latin typeface="Calibri" panose="020F0502020204030204" pitchFamily="34" charset="0"/>
              </a:rPr>
              <a:t>1</a:t>
            </a:r>
            <a:r>
              <a:rPr lang="hu-HU" sz="1400" dirty="0">
                <a:latin typeface="Calibri" panose="020F0502020204030204" pitchFamily="34" charset="0"/>
              </a:rPr>
              <a:t>      0       </a:t>
            </a:r>
            <a:r>
              <a:rPr lang="hu-HU" sz="1400" dirty="0" err="1">
                <a:latin typeface="Calibri" panose="020F0502020204030204" pitchFamily="34" charset="0"/>
              </a:rPr>
              <a:t>0</a:t>
            </a:r>
            <a:r>
              <a:rPr lang="hu-HU" sz="1400" dirty="0">
                <a:latin typeface="Calibri" panose="020F0502020204030204" pitchFamily="34" charset="0"/>
              </a:rPr>
              <a:t>      </a:t>
            </a:r>
            <a:r>
              <a:rPr lang="hu-HU" sz="1400" dirty="0" err="1">
                <a:latin typeface="Calibri" panose="020F0502020204030204" pitchFamily="34" charset="0"/>
              </a:rPr>
              <a:t>0</a:t>
            </a:r>
            <a:r>
              <a:rPr lang="hu-HU" sz="1400" dirty="0">
                <a:latin typeface="Calibri" panose="020F0502020204030204" pitchFamily="34" charset="0"/>
              </a:rPr>
              <a:t>      1       </a:t>
            </a:r>
            <a:r>
              <a:rPr lang="hu-HU" sz="1400" dirty="0" err="1">
                <a:latin typeface="Calibri" panose="020F0502020204030204" pitchFamily="34" charset="0"/>
              </a:rPr>
              <a:t>1</a:t>
            </a:r>
            <a:r>
              <a:rPr lang="hu-HU" sz="1400" dirty="0">
                <a:latin typeface="Calibri" panose="020F0502020204030204" pitchFamily="34" charset="0"/>
              </a:rPr>
              <a:t>      0       1</a:t>
            </a:r>
            <a:endParaRPr lang="en-US" sz="1400" dirty="0">
              <a:latin typeface="Calibri" panose="020F0502020204030204" pitchFamily="34" charset="0"/>
            </a:endParaRPr>
          </a:p>
        </p:txBody>
      </p:sp>
      <p:cxnSp>
        <p:nvCxnSpPr>
          <p:cNvPr id="37" name="Straight Connector 36"/>
          <p:cNvCxnSpPr/>
          <p:nvPr/>
        </p:nvCxnSpPr>
        <p:spPr>
          <a:xfrm>
            <a:off x="4942478" y="2392887"/>
            <a:ext cx="0" cy="637673"/>
          </a:xfrm>
          <a:prstGeom prst="line">
            <a:avLst/>
          </a:prstGeom>
          <a:ln>
            <a:solidFill>
              <a:schemeClr val="tx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5283391" y="2400838"/>
            <a:ext cx="0" cy="637673"/>
          </a:xfrm>
          <a:prstGeom prst="line">
            <a:avLst/>
          </a:prstGeom>
          <a:ln>
            <a:solidFill>
              <a:schemeClr val="tx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5618341" y="2392887"/>
            <a:ext cx="0" cy="637673"/>
          </a:xfrm>
          <a:prstGeom prst="line">
            <a:avLst/>
          </a:prstGeom>
          <a:ln>
            <a:solidFill>
              <a:schemeClr val="tx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3901091" y="2519216"/>
            <a:ext cx="0" cy="385011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Elbow Connector 48"/>
          <p:cNvCxnSpPr/>
          <p:nvPr/>
        </p:nvCxnSpPr>
        <p:spPr>
          <a:xfrm>
            <a:off x="4589535" y="2510562"/>
            <a:ext cx="354932" cy="385011"/>
          </a:xfrm>
          <a:prstGeom prst="bentConnector3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Elbow Connector 49"/>
          <p:cNvCxnSpPr/>
          <p:nvPr/>
        </p:nvCxnSpPr>
        <p:spPr>
          <a:xfrm flipV="1">
            <a:off x="5285590" y="2510787"/>
            <a:ext cx="333877" cy="385011"/>
          </a:xfrm>
          <a:prstGeom prst="bentConnector3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4942478" y="2519215"/>
            <a:ext cx="0" cy="385011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1867493" y="3745023"/>
            <a:ext cx="0" cy="637673"/>
          </a:xfrm>
          <a:prstGeom prst="line">
            <a:avLst/>
          </a:prstGeom>
          <a:ln>
            <a:solidFill>
              <a:schemeClr val="tx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2222425" y="3745023"/>
            <a:ext cx="0" cy="637673"/>
          </a:xfrm>
          <a:prstGeom prst="line">
            <a:avLst/>
          </a:prstGeom>
          <a:ln>
            <a:solidFill>
              <a:schemeClr val="tx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2571341" y="3745023"/>
            <a:ext cx="0" cy="637673"/>
          </a:xfrm>
          <a:prstGeom prst="line">
            <a:avLst/>
          </a:prstGeom>
          <a:ln>
            <a:solidFill>
              <a:schemeClr val="tx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2905217" y="3745023"/>
            <a:ext cx="0" cy="637673"/>
          </a:xfrm>
          <a:prstGeom prst="line">
            <a:avLst/>
          </a:prstGeom>
          <a:ln>
            <a:solidFill>
              <a:schemeClr val="tx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3239093" y="3745023"/>
            <a:ext cx="0" cy="637673"/>
          </a:xfrm>
          <a:prstGeom prst="line">
            <a:avLst/>
          </a:prstGeom>
          <a:ln>
            <a:solidFill>
              <a:schemeClr val="tx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3572968" y="3745023"/>
            <a:ext cx="0" cy="637673"/>
          </a:xfrm>
          <a:prstGeom prst="line">
            <a:avLst/>
          </a:prstGeom>
          <a:ln>
            <a:solidFill>
              <a:schemeClr val="tx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3909749" y="3745023"/>
            <a:ext cx="0" cy="637673"/>
          </a:xfrm>
          <a:prstGeom prst="line">
            <a:avLst/>
          </a:prstGeom>
          <a:ln>
            <a:solidFill>
              <a:schemeClr val="tx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4258454" y="3745023"/>
            <a:ext cx="0" cy="637673"/>
          </a:xfrm>
          <a:prstGeom prst="line">
            <a:avLst/>
          </a:prstGeom>
          <a:ln>
            <a:solidFill>
              <a:schemeClr val="tx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4602429" y="3745023"/>
            <a:ext cx="0" cy="637673"/>
          </a:xfrm>
          <a:prstGeom prst="line">
            <a:avLst/>
          </a:prstGeom>
          <a:ln>
            <a:solidFill>
              <a:schemeClr val="tx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3247568" y="3883383"/>
            <a:ext cx="0" cy="385011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1858627" y="3447832"/>
            <a:ext cx="40984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400" dirty="0">
                <a:latin typeface="Calibri" panose="020F0502020204030204" pitchFamily="34" charset="0"/>
              </a:rPr>
              <a:t>  1      0      1      </a:t>
            </a:r>
            <a:r>
              <a:rPr lang="hu-HU" sz="1400" dirty="0" err="1">
                <a:latin typeface="Calibri" panose="020F0502020204030204" pitchFamily="34" charset="0"/>
              </a:rPr>
              <a:t>1</a:t>
            </a:r>
            <a:r>
              <a:rPr lang="hu-HU" sz="1400" dirty="0">
                <a:latin typeface="Calibri" panose="020F0502020204030204" pitchFamily="34" charset="0"/>
              </a:rPr>
              <a:t>      0       </a:t>
            </a:r>
            <a:r>
              <a:rPr lang="hu-HU" sz="1400" dirty="0" err="1">
                <a:latin typeface="Calibri" panose="020F0502020204030204" pitchFamily="34" charset="0"/>
              </a:rPr>
              <a:t>0</a:t>
            </a:r>
            <a:r>
              <a:rPr lang="hu-HU" sz="1400" dirty="0">
                <a:latin typeface="Calibri" panose="020F0502020204030204" pitchFamily="34" charset="0"/>
              </a:rPr>
              <a:t>      </a:t>
            </a:r>
            <a:r>
              <a:rPr lang="hu-HU" sz="1400" dirty="0" err="1">
                <a:latin typeface="Calibri" panose="020F0502020204030204" pitchFamily="34" charset="0"/>
              </a:rPr>
              <a:t>0</a:t>
            </a:r>
            <a:r>
              <a:rPr lang="hu-HU" sz="1400" dirty="0">
                <a:latin typeface="Calibri" panose="020F0502020204030204" pitchFamily="34" charset="0"/>
              </a:rPr>
              <a:t>      1       </a:t>
            </a:r>
            <a:r>
              <a:rPr lang="hu-HU" sz="1400" dirty="0" err="1">
                <a:latin typeface="Calibri" panose="020F0502020204030204" pitchFamily="34" charset="0"/>
              </a:rPr>
              <a:t>1</a:t>
            </a:r>
            <a:r>
              <a:rPr lang="hu-HU" sz="1400" dirty="0">
                <a:latin typeface="Calibri" panose="020F0502020204030204" pitchFamily="34" charset="0"/>
              </a:rPr>
              <a:t>      0       1</a:t>
            </a:r>
            <a:endParaRPr lang="en-US" sz="1400" dirty="0">
              <a:latin typeface="Calibri" panose="020F0502020204030204" pitchFamily="34" charset="0"/>
            </a:endParaRPr>
          </a:p>
        </p:txBody>
      </p:sp>
      <p:cxnSp>
        <p:nvCxnSpPr>
          <p:cNvPr id="76" name="Straight Connector 75"/>
          <p:cNvCxnSpPr/>
          <p:nvPr/>
        </p:nvCxnSpPr>
        <p:spPr>
          <a:xfrm>
            <a:off x="4951345" y="3745023"/>
            <a:ext cx="0" cy="637673"/>
          </a:xfrm>
          <a:prstGeom prst="line">
            <a:avLst/>
          </a:prstGeom>
          <a:ln>
            <a:solidFill>
              <a:schemeClr val="tx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5292257" y="3752974"/>
            <a:ext cx="0" cy="637673"/>
          </a:xfrm>
          <a:prstGeom prst="line">
            <a:avLst/>
          </a:prstGeom>
          <a:ln>
            <a:solidFill>
              <a:schemeClr val="tx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5627207" y="3745023"/>
            <a:ext cx="0" cy="637673"/>
          </a:xfrm>
          <a:prstGeom prst="line">
            <a:avLst/>
          </a:prstGeom>
          <a:ln>
            <a:solidFill>
              <a:schemeClr val="tx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3918981" y="3895416"/>
            <a:ext cx="0" cy="385011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4258454" y="3883383"/>
            <a:ext cx="0" cy="385011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>
            <a:off x="4958300" y="3885919"/>
            <a:ext cx="2069" cy="370443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 flipV="1">
            <a:off x="4949276" y="4262794"/>
            <a:ext cx="364338" cy="5599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Elbow Connector 104"/>
          <p:cNvCxnSpPr/>
          <p:nvPr/>
        </p:nvCxnSpPr>
        <p:spPr>
          <a:xfrm flipV="1">
            <a:off x="4606158" y="3882386"/>
            <a:ext cx="356204" cy="378540"/>
          </a:xfrm>
          <a:prstGeom prst="bentConnector3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Elbow Connector 78"/>
          <p:cNvCxnSpPr/>
          <p:nvPr/>
        </p:nvCxnSpPr>
        <p:spPr>
          <a:xfrm>
            <a:off x="2206996" y="2531247"/>
            <a:ext cx="354932" cy="385011"/>
          </a:xfrm>
          <a:prstGeom prst="bentConnector3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Elbow Connector 81"/>
          <p:cNvCxnSpPr/>
          <p:nvPr/>
        </p:nvCxnSpPr>
        <p:spPr>
          <a:xfrm>
            <a:off x="2901399" y="2531247"/>
            <a:ext cx="331356" cy="380931"/>
          </a:xfrm>
          <a:prstGeom prst="bentConnector3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Elbow Connector 82"/>
          <p:cNvCxnSpPr/>
          <p:nvPr/>
        </p:nvCxnSpPr>
        <p:spPr>
          <a:xfrm>
            <a:off x="3230112" y="2525129"/>
            <a:ext cx="341083" cy="373569"/>
          </a:xfrm>
          <a:prstGeom prst="bentConnector3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Elbow Connector 83"/>
          <p:cNvCxnSpPr/>
          <p:nvPr/>
        </p:nvCxnSpPr>
        <p:spPr>
          <a:xfrm>
            <a:off x="3558767" y="2525129"/>
            <a:ext cx="341083" cy="373569"/>
          </a:xfrm>
          <a:prstGeom prst="bentConnector3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Elbow Connector 84"/>
          <p:cNvCxnSpPr/>
          <p:nvPr/>
        </p:nvCxnSpPr>
        <p:spPr>
          <a:xfrm>
            <a:off x="3901662" y="2525129"/>
            <a:ext cx="353885" cy="366799"/>
          </a:xfrm>
          <a:prstGeom prst="bentConnector3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Elbow Connector 92"/>
          <p:cNvCxnSpPr/>
          <p:nvPr/>
        </p:nvCxnSpPr>
        <p:spPr>
          <a:xfrm flipV="1">
            <a:off x="4256091" y="2513203"/>
            <a:ext cx="333877" cy="385011"/>
          </a:xfrm>
          <a:prstGeom prst="bentConnector3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Elbow Connector 96"/>
          <p:cNvCxnSpPr/>
          <p:nvPr/>
        </p:nvCxnSpPr>
        <p:spPr>
          <a:xfrm>
            <a:off x="4938882" y="2520523"/>
            <a:ext cx="354932" cy="385011"/>
          </a:xfrm>
          <a:prstGeom prst="bentConnector3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>
            <a:off x="1882376" y="5458943"/>
            <a:ext cx="0" cy="637673"/>
          </a:xfrm>
          <a:prstGeom prst="line">
            <a:avLst/>
          </a:prstGeom>
          <a:ln>
            <a:solidFill>
              <a:schemeClr val="tx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>
            <a:off x="2237307" y="5458943"/>
            <a:ext cx="0" cy="637673"/>
          </a:xfrm>
          <a:prstGeom prst="line">
            <a:avLst/>
          </a:prstGeom>
          <a:ln>
            <a:solidFill>
              <a:schemeClr val="tx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/>
          <p:nvPr/>
        </p:nvCxnSpPr>
        <p:spPr>
          <a:xfrm>
            <a:off x="2586223" y="5458943"/>
            <a:ext cx="0" cy="637673"/>
          </a:xfrm>
          <a:prstGeom prst="line">
            <a:avLst/>
          </a:prstGeom>
          <a:ln>
            <a:solidFill>
              <a:schemeClr val="tx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>
            <a:off x="2920100" y="5458943"/>
            <a:ext cx="0" cy="637673"/>
          </a:xfrm>
          <a:prstGeom prst="line">
            <a:avLst/>
          </a:prstGeom>
          <a:ln>
            <a:solidFill>
              <a:schemeClr val="tx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>
            <a:off x="3253976" y="5458943"/>
            <a:ext cx="0" cy="637673"/>
          </a:xfrm>
          <a:prstGeom prst="line">
            <a:avLst/>
          </a:prstGeom>
          <a:ln>
            <a:solidFill>
              <a:schemeClr val="tx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/>
          <p:nvPr/>
        </p:nvCxnSpPr>
        <p:spPr>
          <a:xfrm>
            <a:off x="3587850" y="5458943"/>
            <a:ext cx="0" cy="637673"/>
          </a:xfrm>
          <a:prstGeom prst="line">
            <a:avLst/>
          </a:prstGeom>
          <a:ln>
            <a:solidFill>
              <a:schemeClr val="tx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>
            <a:off x="3924631" y="5458943"/>
            <a:ext cx="0" cy="637673"/>
          </a:xfrm>
          <a:prstGeom prst="line">
            <a:avLst/>
          </a:prstGeom>
          <a:ln>
            <a:solidFill>
              <a:schemeClr val="tx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>
            <a:off x="4273337" y="5458943"/>
            <a:ext cx="0" cy="637673"/>
          </a:xfrm>
          <a:prstGeom prst="line">
            <a:avLst/>
          </a:prstGeom>
          <a:ln>
            <a:solidFill>
              <a:schemeClr val="tx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/>
          <p:nvPr/>
        </p:nvCxnSpPr>
        <p:spPr>
          <a:xfrm>
            <a:off x="4617311" y="5458943"/>
            <a:ext cx="0" cy="637673"/>
          </a:xfrm>
          <a:prstGeom prst="line">
            <a:avLst/>
          </a:prstGeom>
          <a:ln>
            <a:solidFill>
              <a:schemeClr val="tx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Elbow Connector 112"/>
          <p:cNvCxnSpPr/>
          <p:nvPr/>
        </p:nvCxnSpPr>
        <p:spPr>
          <a:xfrm>
            <a:off x="1882375" y="5591288"/>
            <a:ext cx="354932" cy="385011"/>
          </a:xfrm>
          <a:prstGeom prst="bentConnector3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/>
          <p:cNvCxnSpPr/>
          <p:nvPr/>
        </p:nvCxnSpPr>
        <p:spPr>
          <a:xfrm>
            <a:off x="2930836" y="5593223"/>
            <a:ext cx="0" cy="385011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Elbow Connector 114"/>
          <p:cNvCxnSpPr/>
          <p:nvPr/>
        </p:nvCxnSpPr>
        <p:spPr>
          <a:xfrm flipV="1">
            <a:off x="2235938" y="5591185"/>
            <a:ext cx="351941" cy="385115"/>
          </a:xfrm>
          <a:prstGeom prst="bentConnector3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/>
          <p:cNvCxnSpPr/>
          <p:nvPr/>
        </p:nvCxnSpPr>
        <p:spPr>
          <a:xfrm>
            <a:off x="3587303" y="5585272"/>
            <a:ext cx="0" cy="385011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Box 117"/>
          <p:cNvSpPr txBox="1"/>
          <p:nvPr/>
        </p:nvSpPr>
        <p:spPr>
          <a:xfrm>
            <a:off x="1873509" y="5145986"/>
            <a:ext cx="40984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400" dirty="0">
                <a:latin typeface="Calibri" panose="020F0502020204030204" pitchFamily="34" charset="0"/>
              </a:rPr>
              <a:t>  1      0      1      </a:t>
            </a:r>
            <a:r>
              <a:rPr lang="hu-HU" sz="1400" dirty="0" err="1">
                <a:latin typeface="Calibri" panose="020F0502020204030204" pitchFamily="34" charset="0"/>
              </a:rPr>
              <a:t>1</a:t>
            </a:r>
            <a:r>
              <a:rPr lang="hu-HU" sz="1400" dirty="0">
                <a:latin typeface="Calibri" panose="020F0502020204030204" pitchFamily="34" charset="0"/>
              </a:rPr>
              <a:t>      0       </a:t>
            </a:r>
            <a:r>
              <a:rPr lang="hu-HU" sz="1400" dirty="0" err="1">
                <a:latin typeface="Calibri" panose="020F0502020204030204" pitchFamily="34" charset="0"/>
              </a:rPr>
              <a:t>0</a:t>
            </a:r>
            <a:r>
              <a:rPr lang="hu-HU" sz="1400" dirty="0">
                <a:latin typeface="Calibri" panose="020F0502020204030204" pitchFamily="34" charset="0"/>
              </a:rPr>
              <a:t>      </a:t>
            </a:r>
            <a:r>
              <a:rPr lang="hu-HU" sz="1400" dirty="0" err="1">
                <a:latin typeface="Calibri" panose="020F0502020204030204" pitchFamily="34" charset="0"/>
              </a:rPr>
              <a:t>0</a:t>
            </a:r>
            <a:r>
              <a:rPr lang="hu-HU" sz="1400" dirty="0">
                <a:latin typeface="Calibri" panose="020F0502020204030204" pitchFamily="34" charset="0"/>
              </a:rPr>
              <a:t>      1       </a:t>
            </a:r>
            <a:r>
              <a:rPr lang="hu-HU" sz="1400" dirty="0" err="1">
                <a:latin typeface="Calibri" panose="020F0502020204030204" pitchFamily="34" charset="0"/>
              </a:rPr>
              <a:t>1</a:t>
            </a:r>
            <a:r>
              <a:rPr lang="hu-HU" sz="1400" dirty="0">
                <a:latin typeface="Calibri" panose="020F0502020204030204" pitchFamily="34" charset="0"/>
              </a:rPr>
              <a:t>      0       1</a:t>
            </a:r>
            <a:endParaRPr lang="en-US" sz="1400" dirty="0">
              <a:latin typeface="Calibri" panose="020F0502020204030204" pitchFamily="34" charset="0"/>
            </a:endParaRPr>
          </a:p>
        </p:txBody>
      </p:sp>
      <p:cxnSp>
        <p:nvCxnSpPr>
          <p:cNvPr id="119" name="Straight Connector 118"/>
          <p:cNvCxnSpPr/>
          <p:nvPr/>
        </p:nvCxnSpPr>
        <p:spPr>
          <a:xfrm>
            <a:off x="4966227" y="5458943"/>
            <a:ext cx="0" cy="637673"/>
          </a:xfrm>
          <a:prstGeom prst="line">
            <a:avLst/>
          </a:prstGeom>
          <a:ln>
            <a:solidFill>
              <a:schemeClr val="tx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/>
          <p:cNvCxnSpPr/>
          <p:nvPr/>
        </p:nvCxnSpPr>
        <p:spPr>
          <a:xfrm>
            <a:off x="5307140" y="5466894"/>
            <a:ext cx="0" cy="637673"/>
          </a:xfrm>
          <a:prstGeom prst="line">
            <a:avLst/>
          </a:prstGeom>
          <a:ln>
            <a:solidFill>
              <a:schemeClr val="tx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/>
          <p:nvPr/>
        </p:nvCxnSpPr>
        <p:spPr>
          <a:xfrm>
            <a:off x="5642090" y="5458943"/>
            <a:ext cx="0" cy="637673"/>
          </a:xfrm>
          <a:prstGeom prst="line">
            <a:avLst/>
          </a:prstGeom>
          <a:ln>
            <a:solidFill>
              <a:schemeClr val="tx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/>
          <p:cNvCxnSpPr/>
          <p:nvPr/>
        </p:nvCxnSpPr>
        <p:spPr>
          <a:xfrm>
            <a:off x="3924839" y="5585272"/>
            <a:ext cx="0" cy="385011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Elbow Connector 122"/>
          <p:cNvCxnSpPr/>
          <p:nvPr/>
        </p:nvCxnSpPr>
        <p:spPr>
          <a:xfrm>
            <a:off x="4613284" y="5586143"/>
            <a:ext cx="354932" cy="385011"/>
          </a:xfrm>
          <a:prstGeom prst="bentConnector3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Elbow Connector 123"/>
          <p:cNvCxnSpPr/>
          <p:nvPr/>
        </p:nvCxnSpPr>
        <p:spPr>
          <a:xfrm flipV="1">
            <a:off x="4972051" y="5574586"/>
            <a:ext cx="341564" cy="390352"/>
          </a:xfrm>
          <a:prstGeom prst="bentConnector3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Elbow Connector 126"/>
          <p:cNvCxnSpPr/>
          <p:nvPr/>
        </p:nvCxnSpPr>
        <p:spPr>
          <a:xfrm>
            <a:off x="2586499" y="5592858"/>
            <a:ext cx="354932" cy="385011"/>
          </a:xfrm>
          <a:prstGeom prst="bentConnector3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Elbow Connector 127"/>
          <p:cNvCxnSpPr/>
          <p:nvPr/>
        </p:nvCxnSpPr>
        <p:spPr>
          <a:xfrm>
            <a:off x="2925148" y="5597303"/>
            <a:ext cx="331356" cy="380931"/>
          </a:xfrm>
          <a:prstGeom prst="bentConnector3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Elbow Connector 128"/>
          <p:cNvCxnSpPr/>
          <p:nvPr/>
        </p:nvCxnSpPr>
        <p:spPr>
          <a:xfrm>
            <a:off x="4270185" y="5591863"/>
            <a:ext cx="341083" cy="373569"/>
          </a:xfrm>
          <a:prstGeom prst="bentConnector3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Elbow Connector 132"/>
          <p:cNvCxnSpPr/>
          <p:nvPr/>
        </p:nvCxnSpPr>
        <p:spPr>
          <a:xfrm>
            <a:off x="5297911" y="5575189"/>
            <a:ext cx="343941" cy="382602"/>
          </a:xfrm>
          <a:prstGeom prst="bentConnector3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Elbow Connector 133"/>
          <p:cNvCxnSpPr/>
          <p:nvPr/>
        </p:nvCxnSpPr>
        <p:spPr>
          <a:xfrm flipV="1">
            <a:off x="3251775" y="5591185"/>
            <a:ext cx="333877" cy="385011"/>
          </a:xfrm>
          <a:prstGeom prst="bentConnector3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Elbow Connector 134"/>
          <p:cNvCxnSpPr/>
          <p:nvPr/>
        </p:nvCxnSpPr>
        <p:spPr>
          <a:xfrm flipV="1">
            <a:off x="3578721" y="5591184"/>
            <a:ext cx="333877" cy="385011"/>
          </a:xfrm>
          <a:prstGeom prst="bentConnector3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Elbow Connector 135"/>
          <p:cNvCxnSpPr/>
          <p:nvPr/>
        </p:nvCxnSpPr>
        <p:spPr>
          <a:xfrm flipV="1">
            <a:off x="3930613" y="5591184"/>
            <a:ext cx="341276" cy="373087"/>
          </a:xfrm>
          <a:prstGeom prst="bentConnector3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/>
          <p:cNvCxnSpPr/>
          <p:nvPr/>
        </p:nvCxnSpPr>
        <p:spPr>
          <a:xfrm>
            <a:off x="4617311" y="5566414"/>
            <a:ext cx="0" cy="385011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/>
          <p:cNvCxnSpPr/>
          <p:nvPr/>
        </p:nvCxnSpPr>
        <p:spPr>
          <a:xfrm flipV="1">
            <a:off x="2221024" y="3894419"/>
            <a:ext cx="349928" cy="8068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Elbow Connector 129"/>
          <p:cNvCxnSpPr/>
          <p:nvPr/>
        </p:nvCxnSpPr>
        <p:spPr>
          <a:xfrm>
            <a:off x="2570922" y="3894419"/>
            <a:ext cx="354932" cy="385011"/>
          </a:xfrm>
          <a:prstGeom prst="bentConnector3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/>
          <p:cNvCxnSpPr/>
          <p:nvPr/>
        </p:nvCxnSpPr>
        <p:spPr>
          <a:xfrm>
            <a:off x="3242555" y="4270705"/>
            <a:ext cx="341465" cy="766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/>
          <p:cNvCxnSpPr/>
          <p:nvPr/>
        </p:nvCxnSpPr>
        <p:spPr>
          <a:xfrm>
            <a:off x="3578721" y="3894419"/>
            <a:ext cx="0" cy="385011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Elbow Connector 137"/>
          <p:cNvCxnSpPr/>
          <p:nvPr/>
        </p:nvCxnSpPr>
        <p:spPr>
          <a:xfrm flipV="1">
            <a:off x="2913693" y="3889030"/>
            <a:ext cx="333877" cy="385011"/>
          </a:xfrm>
          <a:prstGeom prst="bentConnector3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/>
          <p:cNvCxnSpPr/>
          <p:nvPr/>
        </p:nvCxnSpPr>
        <p:spPr>
          <a:xfrm>
            <a:off x="3581966" y="3902487"/>
            <a:ext cx="341465" cy="766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/>
          <p:cNvCxnSpPr/>
          <p:nvPr/>
        </p:nvCxnSpPr>
        <p:spPr>
          <a:xfrm>
            <a:off x="3903381" y="4261091"/>
            <a:ext cx="341465" cy="766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Elbow Connector 140"/>
          <p:cNvCxnSpPr/>
          <p:nvPr/>
        </p:nvCxnSpPr>
        <p:spPr>
          <a:xfrm>
            <a:off x="4246887" y="3877784"/>
            <a:ext cx="354932" cy="385011"/>
          </a:xfrm>
          <a:prstGeom prst="bentConnector3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Elbow Connector 141"/>
          <p:cNvCxnSpPr/>
          <p:nvPr/>
        </p:nvCxnSpPr>
        <p:spPr>
          <a:xfrm flipV="1">
            <a:off x="5297911" y="3869670"/>
            <a:ext cx="337774" cy="389003"/>
          </a:xfrm>
          <a:prstGeom prst="bentConnector3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Elbow Connector 142"/>
          <p:cNvCxnSpPr/>
          <p:nvPr/>
        </p:nvCxnSpPr>
        <p:spPr>
          <a:xfrm>
            <a:off x="1866091" y="3895415"/>
            <a:ext cx="354932" cy="385011"/>
          </a:xfrm>
          <a:prstGeom prst="bentConnector3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/>
          <p:cNvCxnSpPr/>
          <p:nvPr/>
        </p:nvCxnSpPr>
        <p:spPr>
          <a:xfrm>
            <a:off x="2221023" y="3894419"/>
            <a:ext cx="0" cy="385011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629637A9-119A-49DA-BD12-AAC58B377D80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022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0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6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9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2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5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8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1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4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7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0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3" dur="2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6" dur="2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9" dur="2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2" dur="2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5" dur="2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8" dur="2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1" dur="2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4" dur="2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7" dur="2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0" dur="2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3" dur="2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6" dur="2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9" dur="2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92" dur="2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95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3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3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3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4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43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4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49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2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5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8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61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64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67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70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73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76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79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82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85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88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91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>
                      <p:stCondLst>
                        <p:cond delay="indefinite"/>
                      </p:stCondLst>
                      <p:childTnLst>
                        <p:par>
                          <p:cTn id="193" fill="hold">
                            <p:stCondLst>
                              <p:cond delay="0"/>
                            </p:stCondLst>
                            <p:childTnLst>
                              <p:par>
                                <p:cTn id="19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6" fill="hold">
                      <p:stCondLst>
                        <p:cond delay="indefinite"/>
                      </p:stCondLst>
                      <p:childTnLst>
                        <p:par>
                          <p:cTn id="197" fill="hold">
                            <p:stCondLst>
                              <p:cond delay="0"/>
                            </p:stCondLst>
                            <p:childTnLst>
                              <p:par>
                                <p:cTn id="198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00" dur="2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03" dur="2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06" dur="2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09" dur="2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0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12" dur="2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3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15" dur="2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6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18" dur="2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9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1" dur="2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2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4" dur="2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7" dur="2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0" dur="2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3" dur="2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6" dur="2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9" dur="2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0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42" dur="2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3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45" dur="2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6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48" dur="20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9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1" dur="20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2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4" dur="2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7" dur="20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60" dur="2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63" dur="2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66" dur="20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69" dur="20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0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2" dur="20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3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5" dur="20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6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8" dur="20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9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81" dur="2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75" grpId="0"/>
      <p:bldP spid="11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>
            <a:extLst>
              <a:ext uri="{FF2B5EF4-FFF2-40B4-BE49-F238E27FC236}">
                <a16:creationId xmlns:a16="http://schemas.microsoft.com/office/drawing/2014/main" id="{9FA89534-6D4C-4BB5-9EB2-DC2C7C250B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5757" y="2321156"/>
            <a:ext cx="4292486" cy="2215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3537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zöveg helye 1"/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hu-HU" sz="4400" dirty="0"/>
              <a:t>Ethernet példa: </a:t>
            </a:r>
          </a:p>
          <a:p>
            <a:r>
              <a:rPr lang="hu-HU" sz="4400" dirty="0"/>
              <a:t>	10BASE-TX</a:t>
            </a:r>
          </a:p>
          <a:p>
            <a:r>
              <a:rPr lang="hu-HU" sz="4400" dirty="0"/>
              <a:t>	100BASE-TX</a:t>
            </a:r>
            <a:endParaRPr lang="en-US" sz="4400" dirty="0"/>
          </a:p>
        </p:txBody>
      </p:sp>
      <p:sp>
        <p:nvSpPr>
          <p:cNvPr id="3" name="Cím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83B9EA5-CE9A-4950-A80C-5ADF06B45BB8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72045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Manchester</a:t>
            </a:r>
            <a:r>
              <a:rPr lang="hu-HU" dirty="0"/>
              <a:t> (10 </a:t>
            </a:r>
            <a:r>
              <a:rPr lang="hu-HU" dirty="0" err="1"/>
              <a:t>Mbps</a:t>
            </a:r>
            <a:r>
              <a:rPr lang="hu-HU" dirty="0"/>
              <a:t> Ethernet</a:t>
            </a:r>
            <a:br>
              <a:rPr lang="hu-HU" dirty="0"/>
            </a:br>
            <a:r>
              <a:rPr lang="hu-HU" dirty="0"/>
              <a:t>						10BASE-TX)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283B9EA5-CE9A-4950-A80C-5ADF06B45BB8}" type="slidenum">
              <a:rPr lang="en-US" smtClean="0"/>
              <a:pPr/>
              <a:t>61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152400" y="1600200"/>
            <a:ext cx="8839200" cy="614273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1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hu-HU" dirty="0">
                <a:sym typeface="Wingdings" pitchFamily="2" charset="2"/>
              </a:rPr>
              <a:t>átmenet magasról alacsonyra</a:t>
            </a:r>
            <a:r>
              <a:rPr lang="en-US" dirty="0">
                <a:sym typeface="Wingdings" pitchFamily="2" charset="2"/>
              </a:rPr>
              <a:t>, 0  </a:t>
            </a:r>
            <a:r>
              <a:rPr lang="hu-HU" dirty="0">
                <a:sym typeface="Wingdings" pitchFamily="2" charset="2"/>
              </a:rPr>
              <a:t>alacsonyról magasra</a:t>
            </a:r>
            <a:endParaRPr lang="en-US" dirty="0"/>
          </a:p>
        </p:txBody>
      </p:sp>
      <p:cxnSp>
        <p:nvCxnSpPr>
          <p:cNvPr id="42" name="Straight Connector 41"/>
          <p:cNvCxnSpPr/>
          <p:nvPr/>
        </p:nvCxnSpPr>
        <p:spPr>
          <a:xfrm flipV="1">
            <a:off x="8856946" y="2676138"/>
            <a:ext cx="0" cy="2358755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V="1">
            <a:off x="7303834" y="2676138"/>
            <a:ext cx="0" cy="2358755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flipV="1">
            <a:off x="1091370" y="2676138"/>
            <a:ext cx="0" cy="2358755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flipV="1">
            <a:off x="2644486" y="2676138"/>
            <a:ext cx="0" cy="2358755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flipV="1">
            <a:off x="4197602" y="2676138"/>
            <a:ext cx="0" cy="2358755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V="1">
            <a:off x="5750718" y="2676138"/>
            <a:ext cx="0" cy="2358755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1091370" y="4681176"/>
            <a:ext cx="396236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V="1">
            <a:off x="1487606" y="4121617"/>
            <a:ext cx="0" cy="55955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1487606" y="4121617"/>
            <a:ext cx="38032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1867928" y="4121617"/>
            <a:ext cx="0" cy="55955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1867928" y="4681176"/>
            <a:ext cx="396236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flipV="1">
            <a:off x="2264164" y="4121617"/>
            <a:ext cx="0" cy="55955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2264164" y="4121617"/>
            <a:ext cx="38032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2644486" y="4121617"/>
            <a:ext cx="0" cy="55955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2657228" y="4681176"/>
            <a:ext cx="396236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 flipV="1">
            <a:off x="3053464" y="4121617"/>
            <a:ext cx="0" cy="55955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3053464" y="4121617"/>
            <a:ext cx="38032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3433786" y="4121617"/>
            <a:ext cx="0" cy="55955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>
            <a:off x="3417869" y="4681176"/>
            <a:ext cx="396236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 flipV="1">
            <a:off x="3814105" y="4121617"/>
            <a:ext cx="0" cy="55955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3814105" y="4121617"/>
            <a:ext cx="38032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>
            <a:off x="4194427" y="4121617"/>
            <a:ext cx="0" cy="55955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4185777" y="4681176"/>
            <a:ext cx="396236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 flipV="1">
            <a:off x="4582013" y="4121617"/>
            <a:ext cx="0" cy="55955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4582013" y="4121617"/>
            <a:ext cx="38032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>
            <a:off x="4962335" y="4121617"/>
            <a:ext cx="0" cy="55955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>
            <a:off x="4974160" y="4681176"/>
            <a:ext cx="396236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 flipV="1">
            <a:off x="5370396" y="4121617"/>
            <a:ext cx="0" cy="55955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5370396" y="4121617"/>
            <a:ext cx="38032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5750718" y="4121617"/>
            <a:ext cx="0" cy="55955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5758916" y="4674352"/>
            <a:ext cx="396236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 flipV="1">
            <a:off x="6155152" y="4114793"/>
            <a:ext cx="0" cy="55955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>
            <a:off x="6155152" y="4114793"/>
            <a:ext cx="38032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>
            <a:off x="6535474" y="4114793"/>
            <a:ext cx="0" cy="55955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/>
          <p:nvPr/>
        </p:nvCxnSpPr>
        <p:spPr>
          <a:xfrm>
            <a:off x="6527276" y="4674351"/>
            <a:ext cx="396236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 flipV="1">
            <a:off x="6923512" y="4114792"/>
            <a:ext cx="0" cy="55955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>
            <a:off x="6923512" y="4114792"/>
            <a:ext cx="38032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>
            <a:off x="7303834" y="4114792"/>
            <a:ext cx="0" cy="55955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>
            <a:off x="7298384" y="4681176"/>
            <a:ext cx="396236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 flipV="1">
            <a:off x="7694620" y="4121617"/>
            <a:ext cx="0" cy="55955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>
            <a:off x="7694620" y="4121617"/>
            <a:ext cx="38032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>
            <a:off x="8074942" y="4121617"/>
            <a:ext cx="0" cy="55955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>
            <a:off x="8080388" y="4681176"/>
            <a:ext cx="396236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 flipV="1">
            <a:off x="8476624" y="4121617"/>
            <a:ext cx="0" cy="55955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>
            <a:off x="8476624" y="4121617"/>
            <a:ext cx="38032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>
            <a:off x="8856946" y="4121617"/>
            <a:ext cx="0" cy="55955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/>
          <p:cNvSpPr txBox="1"/>
          <p:nvPr/>
        </p:nvSpPr>
        <p:spPr>
          <a:xfrm>
            <a:off x="109182" y="4163738"/>
            <a:ext cx="8512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Clock</a:t>
            </a:r>
          </a:p>
        </p:txBody>
      </p:sp>
      <p:sp>
        <p:nvSpPr>
          <p:cNvPr id="97" name="TextBox 96"/>
          <p:cNvSpPr txBox="1"/>
          <p:nvPr/>
        </p:nvSpPr>
        <p:spPr>
          <a:xfrm>
            <a:off x="109183" y="3036700"/>
            <a:ext cx="1136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400" dirty="0" err="1"/>
              <a:t>Manch</a:t>
            </a:r>
            <a:r>
              <a:rPr lang="hu-HU" sz="2400" dirty="0"/>
              <a:t>.</a:t>
            </a:r>
            <a:endParaRPr lang="en-US" sz="2400" dirty="0"/>
          </a:p>
        </p:txBody>
      </p:sp>
      <p:cxnSp>
        <p:nvCxnSpPr>
          <p:cNvPr id="99" name="Straight Connector 98"/>
          <p:cNvCxnSpPr/>
          <p:nvPr/>
        </p:nvCxnSpPr>
        <p:spPr>
          <a:xfrm flipV="1">
            <a:off x="1091370" y="3498364"/>
            <a:ext cx="750820" cy="1"/>
          </a:xfrm>
          <a:prstGeom prst="line">
            <a:avLst/>
          </a:prstGeom>
          <a:ln w="571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/>
          <p:nvPr/>
        </p:nvCxnSpPr>
        <p:spPr>
          <a:xfrm flipV="1">
            <a:off x="1838111" y="2936527"/>
            <a:ext cx="0" cy="577751"/>
          </a:xfrm>
          <a:prstGeom prst="line">
            <a:avLst/>
          </a:prstGeom>
          <a:ln w="571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>
            <a:off x="1838111" y="2936527"/>
            <a:ext cx="819117" cy="0"/>
          </a:xfrm>
          <a:prstGeom prst="line">
            <a:avLst/>
          </a:prstGeom>
          <a:ln w="571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/>
          <p:nvPr/>
        </p:nvCxnSpPr>
        <p:spPr>
          <a:xfrm>
            <a:off x="2657228" y="2913863"/>
            <a:ext cx="0" cy="577751"/>
          </a:xfrm>
          <a:prstGeom prst="line">
            <a:avLst/>
          </a:prstGeom>
          <a:ln w="571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/>
          <p:nvPr/>
        </p:nvCxnSpPr>
        <p:spPr>
          <a:xfrm>
            <a:off x="4234790" y="2920614"/>
            <a:ext cx="705462" cy="0"/>
          </a:xfrm>
          <a:prstGeom prst="line">
            <a:avLst/>
          </a:prstGeom>
          <a:ln w="571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/>
          <p:cNvCxnSpPr/>
          <p:nvPr/>
        </p:nvCxnSpPr>
        <p:spPr>
          <a:xfrm flipV="1">
            <a:off x="4912968" y="2895582"/>
            <a:ext cx="0" cy="577751"/>
          </a:xfrm>
          <a:prstGeom prst="line">
            <a:avLst/>
          </a:prstGeom>
          <a:ln w="571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/>
          <p:cNvCxnSpPr/>
          <p:nvPr/>
        </p:nvCxnSpPr>
        <p:spPr>
          <a:xfrm>
            <a:off x="4912839" y="3473326"/>
            <a:ext cx="837879" cy="0"/>
          </a:xfrm>
          <a:prstGeom prst="line">
            <a:avLst/>
          </a:prstGeom>
          <a:ln w="571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/>
          <p:nvPr/>
        </p:nvCxnSpPr>
        <p:spPr>
          <a:xfrm>
            <a:off x="5758916" y="2920614"/>
            <a:ext cx="0" cy="577751"/>
          </a:xfrm>
          <a:prstGeom prst="line">
            <a:avLst/>
          </a:prstGeom>
          <a:ln w="571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TextBox 123"/>
          <p:cNvSpPr txBox="1"/>
          <p:nvPr/>
        </p:nvSpPr>
        <p:spPr>
          <a:xfrm>
            <a:off x="1664898" y="221447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0</a:t>
            </a:r>
          </a:p>
        </p:txBody>
      </p:sp>
      <p:sp>
        <p:nvSpPr>
          <p:cNvPr id="125" name="TextBox 124"/>
          <p:cNvSpPr txBox="1"/>
          <p:nvPr/>
        </p:nvSpPr>
        <p:spPr>
          <a:xfrm>
            <a:off x="3240577" y="221447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0</a:t>
            </a:r>
          </a:p>
        </p:txBody>
      </p:sp>
      <p:sp>
        <p:nvSpPr>
          <p:cNvPr id="126" name="TextBox 125"/>
          <p:cNvSpPr txBox="1"/>
          <p:nvPr/>
        </p:nvSpPr>
        <p:spPr>
          <a:xfrm>
            <a:off x="7933484" y="2214469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0</a:t>
            </a:r>
          </a:p>
        </p:txBody>
      </p:sp>
      <p:sp>
        <p:nvSpPr>
          <p:cNvPr id="132" name="TextBox 131"/>
          <p:cNvSpPr txBox="1"/>
          <p:nvPr/>
        </p:nvSpPr>
        <p:spPr>
          <a:xfrm>
            <a:off x="6338040" y="221447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</a:t>
            </a:r>
          </a:p>
        </p:txBody>
      </p:sp>
      <p:sp>
        <p:nvSpPr>
          <p:cNvPr id="133" name="TextBox 132"/>
          <p:cNvSpPr txBox="1"/>
          <p:nvPr/>
        </p:nvSpPr>
        <p:spPr>
          <a:xfrm>
            <a:off x="4762960" y="221447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</a:t>
            </a:r>
          </a:p>
        </p:txBody>
      </p:sp>
      <p:sp>
        <p:nvSpPr>
          <p:cNvPr id="134" name="Content Placeholder 3"/>
          <p:cNvSpPr txBox="1">
            <a:spLocks/>
          </p:cNvSpPr>
          <p:nvPr/>
        </p:nvSpPr>
        <p:spPr>
          <a:xfrm>
            <a:off x="0" y="5246427"/>
            <a:ext cx="9143999" cy="1345442"/>
          </a:xfrm>
          <a:prstGeom prst="rect">
            <a:avLst/>
          </a:prstGeom>
        </p:spPr>
        <p:txBody>
          <a:bodyPr vert="horz">
            <a:normAutofit fontScale="77500" lnSpcReduction="20000"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 dirty="0"/>
              <a:t>Megoldás az órák elcsúszásának problémájára</a:t>
            </a:r>
            <a:r>
              <a:rPr lang="en-US" dirty="0"/>
              <a:t> (</a:t>
            </a:r>
            <a:r>
              <a:rPr lang="hu-HU" dirty="0"/>
              <a:t>minden bit átmenettel kódolt</a:t>
            </a:r>
            <a:r>
              <a:rPr lang="en-US" dirty="0"/>
              <a:t>)</a:t>
            </a:r>
          </a:p>
          <a:p>
            <a:r>
              <a:rPr lang="hu-HU" dirty="0"/>
              <a:t>Negatívum, hogy az átvitel felét használja ki </a:t>
            </a:r>
            <a:r>
              <a:rPr lang="en-US" dirty="0"/>
              <a:t>(</a:t>
            </a:r>
            <a:r>
              <a:rPr lang="hu-HU" dirty="0"/>
              <a:t>két óraidő ciklus</a:t>
            </a:r>
            <a:r>
              <a:rPr lang="en-US" dirty="0"/>
              <a:t> per bit)</a:t>
            </a:r>
          </a:p>
        </p:txBody>
      </p:sp>
      <p:cxnSp>
        <p:nvCxnSpPr>
          <p:cNvPr id="98" name="Straight Connector 97"/>
          <p:cNvCxnSpPr/>
          <p:nvPr/>
        </p:nvCxnSpPr>
        <p:spPr>
          <a:xfrm flipV="1">
            <a:off x="2668932" y="3475699"/>
            <a:ext cx="750820" cy="1"/>
          </a:xfrm>
          <a:prstGeom prst="line">
            <a:avLst/>
          </a:prstGeom>
          <a:ln w="571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 flipV="1">
            <a:off x="3415673" y="2913862"/>
            <a:ext cx="0" cy="577751"/>
          </a:xfrm>
          <a:prstGeom prst="line">
            <a:avLst/>
          </a:prstGeom>
          <a:ln w="571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>
            <a:off x="3415673" y="2913862"/>
            <a:ext cx="819117" cy="0"/>
          </a:xfrm>
          <a:prstGeom prst="line">
            <a:avLst/>
          </a:prstGeom>
          <a:ln w="571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>
            <a:off x="5770835" y="2907028"/>
            <a:ext cx="705462" cy="0"/>
          </a:xfrm>
          <a:prstGeom prst="line">
            <a:avLst/>
          </a:prstGeom>
          <a:ln w="571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>
          <a:xfrm flipV="1">
            <a:off x="6449013" y="2881996"/>
            <a:ext cx="0" cy="577751"/>
          </a:xfrm>
          <a:prstGeom prst="line">
            <a:avLst/>
          </a:prstGeom>
          <a:ln w="571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/>
          <p:nvPr/>
        </p:nvCxnSpPr>
        <p:spPr>
          <a:xfrm>
            <a:off x="6448884" y="3459740"/>
            <a:ext cx="837879" cy="0"/>
          </a:xfrm>
          <a:prstGeom prst="line">
            <a:avLst/>
          </a:prstGeom>
          <a:ln w="571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/>
          <p:nvPr/>
        </p:nvCxnSpPr>
        <p:spPr>
          <a:xfrm flipV="1">
            <a:off x="7320324" y="3471067"/>
            <a:ext cx="750820" cy="1"/>
          </a:xfrm>
          <a:prstGeom prst="line">
            <a:avLst/>
          </a:prstGeom>
          <a:ln w="571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 flipV="1">
            <a:off x="8067065" y="2909230"/>
            <a:ext cx="0" cy="577751"/>
          </a:xfrm>
          <a:prstGeom prst="line">
            <a:avLst/>
          </a:prstGeom>
          <a:ln w="571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/>
          <p:nvPr/>
        </p:nvCxnSpPr>
        <p:spPr>
          <a:xfrm>
            <a:off x="8067065" y="2909230"/>
            <a:ext cx="819117" cy="0"/>
          </a:xfrm>
          <a:prstGeom prst="line">
            <a:avLst/>
          </a:prstGeom>
          <a:ln w="571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1999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4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Non-Return to Zero Inverted (NRZI)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283B9EA5-CE9A-4950-A80C-5ADF06B45BB8}" type="slidenum">
              <a:rPr lang="en-US" smtClean="0"/>
              <a:pPr/>
              <a:t>62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152400" y="1600200"/>
            <a:ext cx="8839200" cy="614273"/>
          </a:xfrm>
        </p:spPr>
        <p:txBody>
          <a:bodyPr/>
          <a:lstStyle/>
          <a:p>
            <a:r>
              <a:rPr lang="en-US" dirty="0"/>
              <a:t>1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hu-HU" dirty="0">
                <a:sym typeface="Wingdings" pitchFamily="2" charset="2"/>
              </a:rPr>
              <a:t>átmenet</a:t>
            </a:r>
            <a:r>
              <a:rPr lang="en-US" dirty="0">
                <a:sym typeface="Wingdings" pitchFamily="2" charset="2"/>
              </a:rPr>
              <a:t>, 0  </a:t>
            </a:r>
            <a:r>
              <a:rPr lang="hu-HU" dirty="0">
                <a:sym typeface="Wingdings" pitchFamily="2" charset="2"/>
              </a:rPr>
              <a:t>ugyanaz marad</a:t>
            </a:r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1867928" y="2676138"/>
            <a:ext cx="0" cy="2358755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V="1">
            <a:off x="8856946" y="2676138"/>
            <a:ext cx="0" cy="2358755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V="1">
            <a:off x="6527276" y="2676138"/>
            <a:ext cx="0" cy="2358755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V="1">
            <a:off x="7303834" y="2676138"/>
            <a:ext cx="0" cy="2358755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V="1">
            <a:off x="8080392" y="2676138"/>
            <a:ext cx="0" cy="2358755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flipV="1">
            <a:off x="1091370" y="2676138"/>
            <a:ext cx="0" cy="2358755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flipV="1">
            <a:off x="2644486" y="2676138"/>
            <a:ext cx="0" cy="2358755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V="1">
            <a:off x="3421044" y="2676138"/>
            <a:ext cx="0" cy="2358755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flipV="1">
            <a:off x="4197602" y="2676138"/>
            <a:ext cx="0" cy="2358755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V="1">
            <a:off x="4974160" y="2676138"/>
            <a:ext cx="0" cy="2358755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V="1">
            <a:off x="5750718" y="2676138"/>
            <a:ext cx="0" cy="2358755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1091370" y="4681176"/>
            <a:ext cx="396236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V="1">
            <a:off x="1487606" y="4121617"/>
            <a:ext cx="0" cy="55955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1487606" y="4121617"/>
            <a:ext cx="38032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1867928" y="4121617"/>
            <a:ext cx="0" cy="55955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1867928" y="4681176"/>
            <a:ext cx="396236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flipV="1">
            <a:off x="2264164" y="4121617"/>
            <a:ext cx="0" cy="55955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2264164" y="4121617"/>
            <a:ext cx="38032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2644486" y="4121617"/>
            <a:ext cx="0" cy="55955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2657228" y="4681176"/>
            <a:ext cx="396236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 flipV="1">
            <a:off x="3053464" y="4121617"/>
            <a:ext cx="0" cy="55955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3053464" y="4121617"/>
            <a:ext cx="38032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3433786" y="4121617"/>
            <a:ext cx="0" cy="55955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>
            <a:off x="3417869" y="4681176"/>
            <a:ext cx="396236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 flipV="1">
            <a:off x="3814105" y="4121617"/>
            <a:ext cx="0" cy="55955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3814105" y="4121617"/>
            <a:ext cx="38032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>
            <a:off x="4194427" y="4121617"/>
            <a:ext cx="0" cy="55955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4185777" y="4681176"/>
            <a:ext cx="396236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 flipV="1">
            <a:off x="4582013" y="4121617"/>
            <a:ext cx="0" cy="55955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4582013" y="4121617"/>
            <a:ext cx="38032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>
            <a:off x="4962335" y="4121617"/>
            <a:ext cx="0" cy="55955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>
            <a:off x="4974160" y="4681176"/>
            <a:ext cx="396236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 flipV="1">
            <a:off x="5370396" y="4121617"/>
            <a:ext cx="0" cy="55955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5370396" y="4121617"/>
            <a:ext cx="38032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5750718" y="4121617"/>
            <a:ext cx="0" cy="55955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5758916" y="4674352"/>
            <a:ext cx="396236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 flipV="1">
            <a:off x="6155152" y="4114793"/>
            <a:ext cx="0" cy="55955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>
            <a:off x="6155152" y="4114793"/>
            <a:ext cx="38032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>
            <a:off x="6535474" y="4114793"/>
            <a:ext cx="0" cy="55955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/>
          <p:nvPr/>
        </p:nvCxnSpPr>
        <p:spPr>
          <a:xfrm>
            <a:off x="6527276" y="4674351"/>
            <a:ext cx="396236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 flipV="1">
            <a:off x="6923512" y="4114792"/>
            <a:ext cx="0" cy="55955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>
            <a:off x="6923512" y="4114792"/>
            <a:ext cx="38032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>
            <a:off x="7303834" y="4114792"/>
            <a:ext cx="0" cy="55955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>
            <a:off x="7298384" y="4681176"/>
            <a:ext cx="396236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 flipV="1">
            <a:off x="7694620" y="4121617"/>
            <a:ext cx="0" cy="55955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>
            <a:off x="7694620" y="4121617"/>
            <a:ext cx="38032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>
            <a:off x="8074942" y="4121617"/>
            <a:ext cx="0" cy="55955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>
            <a:off x="8080388" y="4681176"/>
            <a:ext cx="396236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 flipV="1">
            <a:off x="8476624" y="4121617"/>
            <a:ext cx="0" cy="55955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>
            <a:off x="8476624" y="4121617"/>
            <a:ext cx="38032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>
            <a:off x="8856946" y="4121617"/>
            <a:ext cx="0" cy="55955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/>
          <p:cNvSpPr txBox="1"/>
          <p:nvPr/>
        </p:nvSpPr>
        <p:spPr>
          <a:xfrm>
            <a:off x="109182" y="4163738"/>
            <a:ext cx="8512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Clock</a:t>
            </a:r>
          </a:p>
        </p:txBody>
      </p:sp>
      <p:sp>
        <p:nvSpPr>
          <p:cNvPr id="97" name="TextBox 96"/>
          <p:cNvSpPr txBox="1"/>
          <p:nvPr/>
        </p:nvSpPr>
        <p:spPr>
          <a:xfrm>
            <a:off x="185997" y="3036700"/>
            <a:ext cx="7649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NRZI</a:t>
            </a:r>
          </a:p>
        </p:txBody>
      </p:sp>
      <p:cxnSp>
        <p:nvCxnSpPr>
          <p:cNvPr id="99" name="Straight Connector 98"/>
          <p:cNvCxnSpPr/>
          <p:nvPr/>
        </p:nvCxnSpPr>
        <p:spPr>
          <a:xfrm>
            <a:off x="1091370" y="3498365"/>
            <a:ext cx="1962094" cy="0"/>
          </a:xfrm>
          <a:prstGeom prst="line">
            <a:avLst/>
          </a:prstGeom>
          <a:ln w="571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/>
          <p:nvPr/>
        </p:nvCxnSpPr>
        <p:spPr>
          <a:xfrm flipV="1">
            <a:off x="3039372" y="2920614"/>
            <a:ext cx="0" cy="577751"/>
          </a:xfrm>
          <a:prstGeom prst="line">
            <a:avLst/>
          </a:prstGeom>
          <a:ln w="571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>
            <a:off x="3026630" y="2920614"/>
            <a:ext cx="1555383" cy="0"/>
          </a:xfrm>
          <a:prstGeom prst="line">
            <a:avLst/>
          </a:prstGeom>
          <a:ln w="571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/>
          <p:nvPr/>
        </p:nvCxnSpPr>
        <p:spPr>
          <a:xfrm>
            <a:off x="4579968" y="2920614"/>
            <a:ext cx="0" cy="577751"/>
          </a:xfrm>
          <a:prstGeom prst="line">
            <a:avLst/>
          </a:prstGeom>
          <a:ln w="571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/>
          <p:nvPr/>
        </p:nvCxnSpPr>
        <p:spPr>
          <a:xfrm>
            <a:off x="4582013" y="3498365"/>
            <a:ext cx="1573139" cy="0"/>
          </a:xfrm>
          <a:prstGeom prst="line">
            <a:avLst/>
          </a:prstGeom>
          <a:ln w="571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/>
          <p:cNvCxnSpPr/>
          <p:nvPr/>
        </p:nvCxnSpPr>
        <p:spPr>
          <a:xfrm flipV="1">
            <a:off x="6155152" y="2920613"/>
            <a:ext cx="0" cy="577751"/>
          </a:xfrm>
          <a:prstGeom prst="line">
            <a:avLst/>
          </a:prstGeom>
          <a:ln w="571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/>
          <p:cNvCxnSpPr/>
          <p:nvPr/>
        </p:nvCxnSpPr>
        <p:spPr>
          <a:xfrm>
            <a:off x="6155152" y="2920614"/>
            <a:ext cx="768360" cy="0"/>
          </a:xfrm>
          <a:prstGeom prst="line">
            <a:avLst/>
          </a:prstGeom>
          <a:ln w="571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/>
          <p:nvPr/>
        </p:nvCxnSpPr>
        <p:spPr>
          <a:xfrm>
            <a:off x="6923512" y="2920614"/>
            <a:ext cx="0" cy="577751"/>
          </a:xfrm>
          <a:prstGeom prst="line">
            <a:avLst/>
          </a:prstGeom>
          <a:ln w="571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/>
          <p:cNvCxnSpPr/>
          <p:nvPr/>
        </p:nvCxnSpPr>
        <p:spPr>
          <a:xfrm>
            <a:off x="6923512" y="3498365"/>
            <a:ext cx="1933434" cy="0"/>
          </a:xfrm>
          <a:prstGeom prst="line">
            <a:avLst/>
          </a:prstGeom>
          <a:ln w="571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TextBox 123"/>
          <p:cNvSpPr txBox="1"/>
          <p:nvPr/>
        </p:nvSpPr>
        <p:spPr>
          <a:xfrm>
            <a:off x="1310314" y="221447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0</a:t>
            </a:r>
          </a:p>
        </p:txBody>
      </p:sp>
      <p:sp>
        <p:nvSpPr>
          <p:cNvPr id="125" name="TextBox 124"/>
          <p:cNvSpPr txBox="1"/>
          <p:nvPr/>
        </p:nvSpPr>
        <p:spPr>
          <a:xfrm>
            <a:off x="2086872" y="221447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0</a:t>
            </a:r>
          </a:p>
        </p:txBody>
      </p:sp>
      <p:sp>
        <p:nvSpPr>
          <p:cNvPr id="126" name="TextBox 125"/>
          <p:cNvSpPr txBox="1"/>
          <p:nvPr/>
        </p:nvSpPr>
        <p:spPr>
          <a:xfrm>
            <a:off x="3636813" y="221447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0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5193104" y="221447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0</a:t>
            </a:r>
          </a:p>
        </p:txBody>
      </p:sp>
      <p:sp>
        <p:nvSpPr>
          <p:cNvPr id="128" name="TextBox 127"/>
          <p:cNvSpPr txBox="1"/>
          <p:nvPr/>
        </p:nvSpPr>
        <p:spPr>
          <a:xfrm>
            <a:off x="7517328" y="221447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0</a:t>
            </a:r>
          </a:p>
        </p:txBody>
      </p:sp>
      <p:sp>
        <p:nvSpPr>
          <p:cNvPr id="129" name="TextBox 128"/>
          <p:cNvSpPr txBox="1"/>
          <p:nvPr/>
        </p:nvSpPr>
        <p:spPr>
          <a:xfrm>
            <a:off x="8299332" y="221447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0</a:t>
            </a:r>
          </a:p>
        </p:txBody>
      </p:sp>
      <p:sp>
        <p:nvSpPr>
          <p:cNvPr id="130" name="TextBox 129"/>
          <p:cNvSpPr txBox="1"/>
          <p:nvPr/>
        </p:nvSpPr>
        <p:spPr>
          <a:xfrm>
            <a:off x="6746220" y="221447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</a:t>
            </a:r>
          </a:p>
        </p:txBody>
      </p:sp>
      <p:sp>
        <p:nvSpPr>
          <p:cNvPr id="131" name="TextBox 130"/>
          <p:cNvSpPr txBox="1"/>
          <p:nvPr/>
        </p:nvSpPr>
        <p:spPr>
          <a:xfrm>
            <a:off x="5977860" y="221447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</a:t>
            </a:r>
          </a:p>
        </p:txBody>
      </p:sp>
      <p:sp>
        <p:nvSpPr>
          <p:cNvPr id="132" name="TextBox 131"/>
          <p:cNvSpPr txBox="1"/>
          <p:nvPr/>
        </p:nvSpPr>
        <p:spPr>
          <a:xfrm>
            <a:off x="4402676" y="221447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</a:t>
            </a:r>
          </a:p>
        </p:txBody>
      </p:sp>
      <p:sp>
        <p:nvSpPr>
          <p:cNvPr id="133" name="TextBox 132"/>
          <p:cNvSpPr txBox="1"/>
          <p:nvPr/>
        </p:nvSpPr>
        <p:spPr>
          <a:xfrm>
            <a:off x="2876172" y="2214469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</a:t>
            </a:r>
          </a:p>
        </p:txBody>
      </p:sp>
      <p:sp>
        <p:nvSpPr>
          <p:cNvPr id="134" name="Content Placeholder 3"/>
          <p:cNvSpPr txBox="1">
            <a:spLocks/>
          </p:cNvSpPr>
          <p:nvPr/>
        </p:nvSpPr>
        <p:spPr>
          <a:xfrm>
            <a:off x="0" y="5246427"/>
            <a:ext cx="9143999" cy="1202499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 dirty="0"/>
              <a:t>A csupa egyes sorozat problémáját megoldja ugyan, </a:t>
            </a:r>
            <a:br>
              <a:rPr lang="hu-HU" dirty="0"/>
            </a:br>
            <a:r>
              <a:rPr lang="hu-HU" dirty="0"/>
              <a:t>de a csupa nulla sorozatot ez sem kezeli…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399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4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4-bit/5-bit</a:t>
            </a:r>
            <a:r>
              <a:rPr lang="hu-HU" dirty="0"/>
              <a:t> kódolás</a:t>
            </a:r>
            <a:r>
              <a:rPr lang="en-US" dirty="0"/>
              <a:t> </a:t>
            </a:r>
            <a:r>
              <a:rPr lang="hu-HU" dirty="0"/>
              <a:t>NRZI előtt</a:t>
            </a:r>
            <a:br>
              <a:rPr lang="hu-HU" dirty="0"/>
            </a:br>
            <a:r>
              <a:rPr lang="hu-HU" dirty="0"/>
              <a:t>	</a:t>
            </a:r>
            <a:r>
              <a:rPr lang="en-US" dirty="0"/>
              <a:t>(100 Mbps Ethernet</a:t>
            </a:r>
            <a:r>
              <a:rPr lang="hu-HU" dirty="0"/>
              <a:t> -</a:t>
            </a:r>
            <a:r>
              <a:rPr lang="en-US" dirty="0"/>
              <a:t>100BASE-TX)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283B9EA5-CE9A-4950-A80C-5ADF06B45BB8}" type="slidenum">
              <a:rPr lang="en-US" smtClean="0"/>
              <a:pPr/>
              <a:t>63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hu-HU" sz="2600" dirty="0"/>
              <a:t>Megfigyelés</a:t>
            </a:r>
            <a:r>
              <a:rPr lang="en-US" sz="2600" dirty="0"/>
              <a:t>: </a:t>
            </a:r>
            <a:endParaRPr lang="hu-HU" sz="2600" dirty="0"/>
          </a:p>
          <a:p>
            <a:pPr lvl="1"/>
            <a:r>
              <a:rPr lang="en-US" sz="2300" dirty="0"/>
              <a:t>NRZI </a:t>
            </a:r>
            <a:r>
              <a:rPr lang="hu-HU" sz="2300" dirty="0"/>
              <a:t>jól működik, amíg nincs csupa 0-ákból álló sorozat</a:t>
            </a:r>
            <a:endParaRPr lang="en-US" sz="2300" dirty="0"/>
          </a:p>
          <a:p>
            <a:r>
              <a:rPr lang="hu-HU" sz="2600" dirty="0"/>
              <a:t>Ötlet -</a:t>
            </a:r>
            <a:r>
              <a:rPr lang="en-US" sz="2600" dirty="0"/>
              <a:t> </a:t>
            </a:r>
            <a:r>
              <a:rPr lang="hu-HU" sz="2300" dirty="0"/>
              <a:t>Kódoljunk minden 4 hosszú bitsorozatot 5-bitbe:</a:t>
            </a:r>
          </a:p>
          <a:p>
            <a:pPr lvl="1"/>
            <a:r>
              <a:rPr lang="hu-HU" sz="2000" dirty="0"/>
              <a:t> Nem lehet egynél több nulla a sorozat elején, és nem lehet kettőnél több a végén</a:t>
            </a:r>
            <a:endParaRPr lang="en-US" sz="200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sz="4800" dirty="0"/>
          </a:p>
          <a:p>
            <a:r>
              <a:rPr lang="hu-HU" dirty="0"/>
              <a:t>Hátrányok</a:t>
            </a:r>
            <a:r>
              <a:rPr lang="en-US" dirty="0"/>
              <a:t>: </a:t>
            </a:r>
            <a:r>
              <a:rPr lang="hu-HU" dirty="0"/>
              <a:t>2</a:t>
            </a:r>
            <a:r>
              <a:rPr lang="en-US" dirty="0"/>
              <a:t>0%</a:t>
            </a:r>
            <a:r>
              <a:rPr lang="hu-HU" dirty="0" err="1"/>
              <a:t>-ot</a:t>
            </a:r>
            <a:r>
              <a:rPr lang="hu-HU" dirty="0"/>
              <a:t> veszítünk a hatékonyságból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221176" y="3687858"/>
            <a:ext cx="2449773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0000    11110</a:t>
            </a:r>
          </a:p>
          <a:p>
            <a:r>
              <a:rPr lang="en-US" sz="2000" dirty="0"/>
              <a:t>0001    01001</a:t>
            </a:r>
          </a:p>
          <a:p>
            <a:r>
              <a:rPr lang="en-US" sz="2000" dirty="0"/>
              <a:t>0010    10100</a:t>
            </a:r>
          </a:p>
          <a:p>
            <a:r>
              <a:rPr lang="en-US" sz="2000" dirty="0"/>
              <a:t>0011    10101</a:t>
            </a:r>
          </a:p>
          <a:p>
            <a:r>
              <a:rPr lang="en-US" sz="2000" dirty="0"/>
              <a:t>0100    01010</a:t>
            </a:r>
          </a:p>
          <a:p>
            <a:r>
              <a:rPr lang="en-US" sz="2000" dirty="0"/>
              <a:t>0101    01011</a:t>
            </a:r>
          </a:p>
          <a:p>
            <a:r>
              <a:rPr lang="en-US" sz="2000" dirty="0"/>
              <a:t>0110    01110</a:t>
            </a:r>
          </a:p>
          <a:p>
            <a:r>
              <a:rPr lang="en-US" sz="2000" dirty="0"/>
              <a:t>0111    01111</a:t>
            </a:r>
          </a:p>
        </p:txBody>
      </p:sp>
      <p:sp>
        <p:nvSpPr>
          <p:cNvPr id="6" name="Rectangle 5"/>
          <p:cNvSpPr/>
          <p:nvPr/>
        </p:nvSpPr>
        <p:spPr>
          <a:xfrm>
            <a:off x="4827899" y="3687858"/>
            <a:ext cx="1794681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1000    10010</a:t>
            </a:r>
          </a:p>
          <a:p>
            <a:r>
              <a:rPr lang="en-US" sz="2000" dirty="0"/>
              <a:t>1001    10011</a:t>
            </a:r>
          </a:p>
          <a:p>
            <a:r>
              <a:rPr lang="en-US" sz="2000" dirty="0"/>
              <a:t>1010    10110</a:t>
            </a:r>
          </a:p>
          <a:p>
            <a:r>
              <a:rPr lang="en-US" sz="2000" dirty="0"/>
              <a:t>1011    10111</a:t>
            </a:r>
          </a:p>
          <a:p>
            <a:r>
              <a:rPr lang="en-US" sz="2000" dirty="0"/>
              <a:t>1100    11010</a:t>
            </a:r>
          </a:p>
          <a:p>
            <a:r>
              <a:rPr lang="en-US" sz="2000" dirty="0"/>
              <a:t>1101    11011</a:t>
            </a:r>
          </a:p>
          <a:p>
            <a:r>
              <a:rPr lang="en-US" sz="2000" dirty="0"/>
              <a:t>1110    11100</a:t>
            </a:r>
          </a:p>
          <a:p>
            <a:r>
              <a:rPr lang="en-US" sz="2000" dirty="0"/>
              <a:t>1111    11101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221176" y="3287748"/>
            <a:ext cx="16001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4-bit	5-bit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827899" y="3287748"/>
            <a:ext cx="16001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4-bit	5-bit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2337183" y="3687858"/>
            <a:ext cx="148411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4885902" y="3687858"/>
            <a:ext cx="148411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3007587" y="3299331"/>
            <a:ext cx="0" cy="279487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5604601" y="3299331"/>
            <a:ext cx="0" cy="279487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 flipH="1">
            <a:off x="1523986" y="1735524"/>
            <a:ext cx="762001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8-bit/10-bit</a:t>
            </a:r>
            <a:r>
              <a:rPr kumimoji="0" lang="hu-HU" sz="2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 kódolás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 </a:t>
            </a:r>
            <a:r>
              <a:rPr kumimoji="0" lang="hu-HU" sz="2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használata 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Gigabit</a:t>
            </a:r>
            <a:r>
              <a:rPr lang="hu-HU" sz="2800" kern="0" dirty="0">
                <a:solidFill>
                  <a:sysClr val="window" lastClr="FFFFFF"/>
                </a:solidFill>
              </a:rPr>
              <a:t> </a:t>
            </a:r>
            <a:r>
              <a:rPr kumimoji="0" lang="en-US" sz="2800" b="0" i="0" u="none" strike="noStrike" kern="0" cap="none" spc="0" normalizeH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Ethernet</a:t>
            </a:r>
            <a:r>
              <a:rPr kumimoji="0" lang="hu-HU" sz="2800" b="0" i="0" u="none" strike="noStrike" kern="0" cap="none" spc="0" normalizeH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 esetén</a:t>
            </a: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413209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4-bit/5-bit</a:t>
            </a:r>
            <a:r>
              <a:rPr lang="hu-HU" dirty="0"/>
              <a:t> kódolás</a:t>
            </a:r>
            <a:r>
              <a:rPr lang="en-US" dirty="0"/>
              <a:t> </a:t>
            </a:r>
            <a:r>
              <a:rPr lang="hu-HU" dirty="0"/>
              <a:t>NRZI előtt</a:t>
            </a:r>
            <a:br>
              <a:rPr lang="hu-HU" dirty="0"/>
            </a:br>
            <a:r>
              <a:rPr lang="hu-HU" dirty="0"/>
              <a:t>	</a:t>
            </a:r>
            <a:r>
              <a:rPr lang="en-US" dirty="0"/>
              <a:t>(100 Mbps Ethernet</a:t>
            </a:r>
            <a:r>
              <a:rPr lang="hu-HU" dirty="0"/>
              <a:t> -</a:t>
            </a:r>
            <a:r>
              <a:rPr lang="en-US" dirty="0"/>
              <a:t>100BASE-TX)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283B9EA5-CE9A-4950-A80C-5ADF06B45BB8}" type="slidenum">
              <a:rPr lang="en-US" smtClean="0"/>
              <a:pPr/>
              <a:t>64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hu-HU" sz="2600" dirty="0"/>
              <a:t>Megfigyelés</a:t>
            </a:r>
            <a:r>
              <a:rPr lang="en-US" sz="2600" dirty="0"/>
              <a:t>: </a:t>
            </a:r>
            <a:endParaRPr lang="hu-HU" sz="2600" dirty="0"/>
          </a:p>
          <a:p>
            <a:pPr lvl="1"/>
            <a:r>
              <a:rPr lang="en-US" sz="2300" dirty="0"/>
              <a:t>NRZI </a:t>
            </a:r>
            <a:r>
              <a:rPr lang="hu-HU" sz="2300" dirty="0"/>
              <a:t>jól működik, amíg nincs csupa 0-ákból álló sorozat</a:t>
            </a:r>
            <a:endParaRPr lang="en-US" sz="2300" dirty="0"/>
          </a:p>
          <a:p>
            <a:r>
              <a:rPr lang="hu-HU" sz="2600" dirty="0"/>
              <a:t>Ötlet -</a:t>
            </a:r>
            <a:r>
              <a:rPr lang="en-US" sz="2600" dirty="0"/>
              <a:t> </a:t>
            </a:r>
            <a:r>
              <a:rPr lang="hu-HU" sz="2300" dirty="0"/>
              <a:t>Kódoljunk minden 4 hosszú bitsorozatot 5-bitbe:</a:t>
            </a:r>
          </a:p>
          <a:p>
            <a:pPr lvl="1"/>
            <a:r>
              <a:rPr lang="hu-HU" sz="2000" dirty="0"/>
              <a:t> Nem lehet egynél több nulla a sorozat elején, és nem lehet kettőnél több a végén</a:t>
            </a:r>
            <a:endParaRPr lang="en-US" sz="200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sz="4800" dirty="0"/>
          </a:p>
          <a:p>
            <a:r>
              <a:rPr lang="hu-HU" dirty="0"/>
              <a:t>Hátrányok</a:t>
            </a:r>
            <a:r>
              <a:rPr lang="en-US" dirty="0"/>
              <a:t>: </a:t>
            </a:r>
            <a:r>
              <a:rPr lang="hu-HU" dirty="0"/>
              <a:t>2</a:t>
            </a:r>
            <a:r>
              <a:rPr lang="en-US" dirty="0"/>
              <a:t>0%</a:t>
            </a:r>
            <a:r>
              <a:rPr lang="hu-HU" dirty="0" err="1"/>
              <a:t>-ot</a:t>
            </a:r>
            <a:r>
              <a:rPr lang="hu-HU" dirty="0"/>
              <a:t> veszítünk a hatékonyságból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221176" y="3687858"/>
            <a:ext cx="2449773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0000    11110</a:t>
            </a:r>
          </a:p>
          <a:p>
            <a:r>
              <a:rPr lang="en-US" sz="2000" dirty="0"/>
              <a:t>0001    01001</a:t>
            </a:r>
          </a:p>
          <a:p>
            <a:r>
              <a:rPr lang="en-US" sz="2000" dirty="0"/>
              <a:t>0010    10100</a:t>
            </a:r>
          </a:p>
          <a:p>
            <a:r>
              <a:rPr lang="en-US" sz="2000" dirty="0"/>
              <a:t>0011    10101</a:t>
            </a:r>
          </a:p>
          <a:p>
            <a:r>
              <a:rPr lang="en-US" sz="2000" dirty="0"/>
              <a:t>0100    01010</a:t>
            </a:r>
          </a:p>
          <a:p>
            <a:r>
              <a:rPr lang="en-US" sz="2000" dirty="0"/>
              <a:t>0101    01011</a:t>
            </a:r>
          </a:p>
          <a:p>
            <a:r>
              <a:rPr lang="en-US" sz="2000" dirty="0"/>
              <a:t>0110    01110</a:t>
            </a:r>
          </a:p>
          <a:p>
            <a:r>
              <a:rPr lang="en-US" sz="2000" dirty="0"/>
              <a:t>0111    01111</a:t>
            </a:r>
          </a:p>
        </p:txBody>
      </p:sp>
      <p:sp>
        <p:nvSpPr>
          <p:cNvPr id="6" name="Rectangle 5"/>
          <p:cNvSpPr/>
          <p:nvPr/>
        </p:nvSpPr>
        <p:spPr>
          <a:xfrm>
            <a:off x="4827899" y="3687858"/>
            <a:ext cx="1794681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1000    10010</a:t>
            </a:r>
          </a:p>
          <a:p>
            <a:r>
              <a:rPr lang="en-US" sz="2000" dirty="0"/>
              <a:t>1001    10011</a:t>
            </a:r>
          </a:p>
          <a:p>
            <a:r>
              <a:rPr lang="en-US" sz="2000" dirty="0"/>
              <a:t>1010    10110</a:t>
            </a:r>
          </a:p>
          <a:p>
            <a:r>
              <a:rPr lang="en-US" sz="2000" dirty="0"/>
              <a:t>1011    10111</a:t>
            </a:r>
          </a:p>
          <a:p>
            <a:r>
              <a:rPr lang="en-US" sz="2000" dirty="0"/>
              <a:t>1100    11010</a:t>
            </a:r>
          </a:p>
          <a:p>
            <a:r>
              <a:rPr lang="en-US" sz="2000" dirty="0"/>
              <a:t>1101    11011</a:t>
            </a:r>
          </a:p>
          <a:p>
            <a:r>
              <a:rPr lang="en-US" sz="2000" dirty="0"/>
              <a:t>1110    11100</a:t>
            </a:r>
          </a:p>
          <a:p>
            <a:r>
              <a:rPr lang="en-US" sz="2000" dirty="0"/>
              <a:t>1111    11101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221176" y="3287748"/>
            <a:ext cx="16001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4-bit	5-bit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827899" y="3287748"/>
            <a:ext cx="16001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4-bit	5-bit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2337183" y="3687858"/>
            <a:ext cx="148411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4885902" y="3687858"/>
            <a:ext cx="148411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3007587" y="3299331"/>
            <a:ext cx="0" cy="279487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5604601" y="3299331"/>
            <a:ext cx="0" cy="279487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/>
          <p:cNvGrpSpPr/>
          <p:nvPr/>
        </p:nvGrpSpPr>
        <p:grpSpPr>
          <a:xfrm flipH="1">
            <a:off x="1523986" y="1960112"/>
            <a:ext cx="7620020" cy="954107"/>
            <a:chOff x="1219200" y="4876799"/>
            <a:chExt cx="5181605" cy="2525579"/>
          </a:xfrm>
        </p:grpSpPr>
        <p:sp>
          <p:nvSpPr>
            <p:cNvPr id="16" name="Rectangular Callout 15"/>
            <p:cNvSpPr/>
            <p:nvPr/>
          </p:nvSpPr>
          <p:spPr>
            <a:xfrm>
              <a:off x="1219200" y="4876799"/>
              <a:ext cx="5181601" cy="1384995"/>
            </a:xfrm>
            <a:prstGeom prst="wedgeRectCallout">
              <a:avLst>
                <a:gd name="adj1" fmla="val 21141"/>
                <a:gd name="adj2" fmla="val -186645"/>
              </a:avLst>
            </a:prstGeom>
            <a:solidFill>
              <a:srgbClr val="DA1F28"/>
            </a:solidFill>
            <a:ln w="38100" cap="flat" cmpd="sng" algn="ctr">
              <a:solidFill>
                <a:srgbClr val="DA1F28">
                  <a:lumMod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w Cen MT"/>
                <a:ea typeface="+mn-ea"/>
                <a:cs typeface="+mn-cs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219204" y="4876799"/>
              <a:ext cx="5181601" cy="25255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</a:rPr>
                <a:t>8-bit/10-bit</a:t>
              </a:r>
              <a:r>
                <a:rPr kumimoji="0" lang="hu-HU" sz="28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</a:rPr>
                <a:t> kódolás</a:t>
              </a:r>
              <a:r>
                <a:rPr kumimoji="0" lang="en-US" sz="28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</a:rPr>
                <a:t> </a:t>
              </a:r>
              <a:r>
                <a:rPr kumimoji="0" lang="hu-HU" sz="28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</a:rPr>
                <a:t>használata </a:t>
              </a:r>
              <a:r>
                <a:rPr kumimoji="0" lang="en-US" sz="28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</a:rPr>
                <a:t>Gigabit</a:t>
              </a:r>
              <a:r>
                <a:rPr lang="hu-HU" sz="2800" kern="0" dirty="0">
                  <a:solidFill>
                    <a:sysClr val="window" lastClr="FFFFFF"/>
                  </a:solidFill>
                </a:rPr>
                <a:t> </a:t>
              </a:r>
              <a:r>
                <a:rPr kumimoji="0" lang="en-US" sz="2800" b="0" i="0" u="none" strike="noStrike" kern="0" cap="none" spc="0" normalizeH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</a:rPr>
                <a:t>Ethernet</a:t>
              </a:r>
              <a:r>
                <a:rPr kumimoji="0" lang="hu-HU" sz="2800" b="0" i="0" u="none" strike="noStrike" kern="0" cap="none" spc="0" normalizeH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</a:rPr>
                <a:t> esetén</a:t>
              </a:r>
              <a:endPara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66210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zöveg helye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hu-HU" sz="4400" dirty="0"/>
              <a:t>Jelátvitel</a:t>
            </a:r>
            <a:endParaRPr lang="en-US" sz="4400" dirty="0"/>
          </a:p>
        </p:txBody>
      </p:sp>
      <p:sp>
        <p:nvSpPr>
          <p:cNvPr id="3" name="Cím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83B9EA5-CE9A-4950-A80C-5ADF06B45BB8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26957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Alapsáv és széles-sáv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u-HU" sz="2000" dirty="0"/>
              <a:t>Alapsáv avagy angolul </a:t>
            </a:r>
            <a:r>
              <a:rPr lang="hu-HU" sz="2000" i="1" dirty="0" err="1"/>
              <a:t>baseband</a:t>
            </a:r>
            <a:endParaRPr lang="hu-HU" sz="2000" i="1" dirty="0"/>
          </a:p>
          <a:p>
            <a:pPr lvl="1"/>
            <a:r>
              <a:rPr lang="hu-HU" sz="2000" dirty="0"/>
              <a:t>a digitális jel direkt árammá vagy feszültséggé alakul;</a:t>
            </a:r>
          </a:p>
          <a:p>
            <a:pPr lvl="1"/>
            <a:r>
              <a:rPr lang="hu-HU" sz="2000" dirty="0"/>
              <a:t>a jel minden frekvencián átvitelre kerül;</a:t>
            </a:r>
          </a:p>
          <a:p>
            <a:pPr lvl="1"/>
            <a:r>
              <a:rPr lang="hu-HU" sz="2000" dirty="0"/>
              <a:t>átviteli korlátok.</a:t>
            </a:r>
          </a:p>
          <a:p>
            <a:pPr lvl="1"/>
            <a:endParaRPr lang="hu-HU" sz="2000" dirty="0"/>
          </a:p>
          <a:p>
            <a:r>
              <a:rPr lang="hu-HU" sz="2000" dirty="0" err="1"/>
              <a:t>Szélessáv</a:t>
            </a:r>
            <a:r>
              <a:rPr lang="hu-HU" sz="2000" dirty="0"/>
              <a:t> avagy angolul </a:t>
            </a:r>
            <a:r>
              <a:rPr lang="hu-HU" sz="2000" i="1" dirty="0" err="1"/>
              <a:t>broadband</a:t>
            </a:r>
            <a:endParaRPr lang="hu-HU" sz="2000" i="1" dirty="0"/>
          </a:p>
          <a:p>
            <a:pPr lvl="1"/>
            <a:r>
              <a:rPr lang="hu-HU" sz="2000" dirty="0"/>
              <a:t>Egy széles frekvencia tartományban történik az átvitel;</a:t>
            </a:r>
          </a:p>
          <a:p>
            <a:pPr lvl="1"/>
            <a:r>
              <a:rPr lang="hu-HU" sz="2000" dirty="0"/>
              <a:t>a jel modulálására az alábbi lehetőségeket használhatjuk:</a:t>
            </a:r>
          </a:p>
          <a:p>
            <a:pPr lvl="2"/>
            <a:r>
              <a:rPr lang="hu-HU" sz="1800" dirty="0"/>
              <a:t>adatok vivőhullámra „ültetése” (</a:t>
            </a:r>
            <a:r>
              <a:rPr lang="hu-HU" sz="1800" i="1" dirty="0"/>
              <a:t>amplitúdó moduláció</a:t>
            </a:r>
            <a:r>
              <a:rPr lang="hu-HU" sz="1800" dirty="0"/>
              <a:t>);</a:t>
            </a:r>
          </a:p>
          <a:p>
            <a:pPr lvl="2"/>
            <a:r>
              <a:rPr lang="hu-HU" sz="1800" dirty="0"/>
              <a:t>vivőhullám megváltoztatása (</a:t>
            </a:r>
            <a:r>
              <a:rPr lang="hu-HU" sz="1800" i="1" dirty="0"/>
              <a:t>frekvencia vagy fázis moduláció</a:t>
            </a:r>
            <a:r>
              <a:rPr lang="hu-HU" sz="1800" dirty="0"/>
              <a:t>);</a:t>
            </a:r>
          </a:p>
          <a:p>
            <a:pPr lvl="2"/>
            <a:r>
              <a:rPr lang="hu-HU" sz="1800" dirty="0"/>
              <a:t>különböző vivőhullámok felhasználása egyidejűleg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629637A9-119A-49DA-BD12-AAC58B377D80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23788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Digitális alapsávú átvitel struktúrája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819351" y="3134627"/>
            <a:ext cx="295977" cy="228600"/>
          </a:xfrm>
          <a:prstGeom prst="ellipse">
            <a:avLst/>
          </a:prstGeom>
          <a:noFill/>
          <a:ln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822960" y="4760495"/>
            <a:ext cx="295977" cy="228600"/>
          </a:xfrm>
          <a:prstGeom prst="ellipse">
            <a:avLst/>
          </a:prstGeom>
          <a:noFill/>
          <a:ln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7607" y="3363227"/>
            <a:ext cx="1172309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hu-HU" dirty="0"/>
              <a:t>adatforrás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42658" y="4989094"/>
            <a:ext cx="881973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hu-HU" dirty="0"/>
              <a:t>adatcél</a:t>
            </a:r>
            <a:endParaRPr lang="en-US" dirty="0"/>
          </a:p>
        </p:txBody>
      </p:sp>
      <p:cxnSp>
        <p:nvCxnSpPr>
          <p:cNvPr id="9" name="Straight Arrow Connector 8"/>
          <p:cNvCxnSpPr>
            <a:stCxn id="4" idx="6"/>
            <a:endCxn id="10" idx="1"/>
          </p:cNvCxnSpPr>
          <p:nvPr/>
        </p:nvCxnSpPr>
        <p:spPr>
          <a:xfrm>
            <a:off x="1115328" y="3248928"/>
            <a:ext cx="481864" cy="6151"/>
          </a:xfrm>
          <a:prstGeom prst="straightConnector1">
            <a:avLst/>
          </a:prstGeom>
          <a:ln>
            <a:solidFill>
              <a:schemeClr val="tx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1597192" y="2909946"/>
            <a:ext cx="1236245" cy="690264"/>
          </a:xfrm>
          <a:prstGeom prst="rect">
            <a:avLst/>
          </a:prstGeom>
          <a:noFill/>
          <a:ln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solidFill>
                  <a:schemeClr val="tx1"/>
                </a:solidFill>
              </a:rPr>
              <a:t>Forrás kódolás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597192" y="4559969"/>
            <a:ext cx="1236245" cy="629744"/>
          </a:xfrm>
          <a:prstGeom prst="rect">
            <a:avLst/>
          </a:prstGeom>
          <a:noFill/>
          <a:ln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600" dirty="0">
                <a:solidFill>
                  <a:schemeClr val="tx1"/>
                </a:solidFill>
              </a:rPr>
              <a:t>Forrás dekódolás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624514" y="2909946"/>
            <a:ext cx="1236245" cy="690265"/>
          </a:xfrm>
          <a:prstGeom prst="rect">
            <a:avLst/>
          </a:prstGeom>
          <a:noFill/>
          <a:ln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solidFill>
                  <a:schemeClr val="tx1"/>
                </a:solidFill>
              </a:rPr>
              <a:t>Csatorna kódolás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624514" y="4559969"/>
            <a:ext cx="1236245" cy="629744"/>
          </a:xfrm>
          <a:prstGeom prst="rect">
            <a:avLst/>
          </a:prstGeom>
          <a:noFill/>
          <a:ln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solidFill>
                  <a:schemeClr val="tx1"/>
                </a:solidFill>
              </a:rPr>
              <a:t>Csatorna dekódolás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651835" y="2909943"/>
            <a:ext cx="1236245" cy="690265"/>
          </a:xfrm>
          <a:prstGeom prst="rect">
            <a:avLst/>
          </a:prstGeom>
          <a:noFill/>
          <a:ln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solidFill>
                  <a:schemeClr val="tx1"/>
                </a:solidFill>
              </a:rPr>
              <a:t>Fizikai átvitel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5651835" y="4559969"/>
            <a:ext cx="1236245" cy="629744"/>
          </a:xfrm>
          <a:prstGeom prst="rect">
            <a:avLst/>
          </a:prstGeom>
          <a:noFill/>
          <a:ln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solidFill>
                  <a:schemeClr val="tx1"/>
                </a:solidFill>
              </a:rPr>
              <a:t>Fizikai vétel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498682" y="3862137"/>
            <a:ext cx="1011815" cy="369332"/>
          </a:xfrm>
          <a:prstGeom prst="rect">
            <a:avLst/>
          </a:prstGeom>
          <a:noFill/>
          <a:ln>
            <a:solidFill>
              <a:schemeClr val="tx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hu-HU" b="1" dirty="0"/>
              <a:t>MÉDIUM</a:t>
            </a:r>
            <a:endParaRPr lang="en-US" b="1" dirty="0"/>
          </a:p>
        </p:txBody>
      </p:sp>
      <p:cxnSp>
        <p:nvCxnSpPr>
          <p:cNvPr id="21" name="Straight Connector 20"/>
          <p:cNvCxnSpPr>
            <a:stCxn id="15" idx="3"/>
          </p:cNvCxnSpPr>
          <p:nvPr/>
        </p:nvCxnSpPr>
        <p:spPr>
          <a:xfrm flipV="1">
            <a:off x="6888080" y="3248927"/>
            <a:ext cx="1007465" cy="6149"/>
          </a:xfrm>
          <a:prstGeom prst="line">
            <a:avLst/>
          </a:prstGeom>
          <a:ln>
            <a:solidFill>
              <a:schemeClr val="tx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endCxn id="19" idx="0"/>
          </p:cNvCxnSpPr>
          <p:nvPr/>
        </p:nvCxnSpPr>
        <p:spPr>
          <a:xfrm>
            <a:off x="7895545" y="3248927"/>
            <a:ext cx="109045" cy="613210"/>
          </a:xfrm>
          <a:prstGeom prst="straightConnector1">
            <a:avLst/>
          </a:prstGeom>
          <a:ln>
            <a:solidFill>
              <a:schemeClr val="tx1">
                <a:lumMod val="8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6887900" y="4883270"/>
            <a:ext cx="1007645" cy="0"/>
          </a:xfrm>
          <a:prstGeom prst="line">
            <a:avLst/>
          </a:prstGeom>
          <a:ln>
            <a:solidFill>
              <a:schemeClr val="tx1">
                <a:lumMod val="85000"/>
              </a:schemeClr>
            </a:solidFill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endCxn id="19" idx="2"/>
          </p:cNvCxnSpPr>
          <p:nvPr/>
        </p:nvCxnSpPr>
        <p:spPr>
          <a:xfrm flipV="1">
            <a:off x="7895545" y="4231469"/>
            <a:ext cx="109045" cy="651803"/>
          </a:xfrm>
          <a:prstGeom prst="straightConnector1">
            <a:avLst/>
          </a:prstGeom>
          <a:ln>
            <a:solidFill>
              <a:schemeClr val="tx1">
                <a:lumMod val="85000"/>
              </a:schemeClr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10" idx="3"/>
            <a:endCxn id="13" idx="1"/>
          </p:cNvCxnSpPr>
          <p:nvPr/>
        </p:nvCxnSpPr>
        <p:spPr>
          <a:xfrm>
            <a:off x="2833437" y="3255078"/>
            <a:ext cx="791076" cy="0"/>
          </a:xfrm>
          <a:prstGeom prst="straightConnector1">
            <a:avLst/>
          </a:prstGeom>
          <a:ln>
            <a:solidFill>
              <a:schemeClr val="tx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13" idx="3"/>
            <a:endCxn id="15" idx="1"/>
          </p:cNvCxnSpPr>
          <p:nvPr/>
        </p:nvCxnSpPr>
        <p:spPr>
          <a:xfrm flipV="1">
            <a:off x="4860758" y="3255076"/>
            <a:ext cx="791076" cy="3"/>
          </a:xfrm>
          <a:prstGeom prst="straightConnector1">
            <a:avLst/>
          </a:prstGeom>
          <a:ln>
            <a:solidFill>
              <a:schemeClr val="tx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16" idx="1"/>
            <a:endCxn id="14" idx="3"/>
          </p:cNvCxnSpPr>
          <p:nvPr/>
        </p:nvCxnSpPr>
        <p:spPr>
          <a:xfrm flipH="1">
            <a:off x="4860758" y="4874841"/>
            <a:ext cx="791076" cy="0"/>
          </a:xfrm>
          <a:prstGeom prst="straightConnector1">
            <a:avLst/>
          </a:prstGeom>
          <a:ln>
            <a:solidFill>
              <a:schemeClr val="tx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14" idx="1"/>
            <a:endCxn id="12" idx="3"/>
          </p:cNvCxnSpPr>
          <p:nvPr/>
        </p:nvCxnSpPr>
        <p:spPr>
          <a:xfrm flipH="1">
            <a:off x="2833437" y="4874841"/>
            <a:ext cx="791076" cy="0"/>
          </a:xfrm>
          <a:prstGeom prst="straightConnector1">
            <a:avLst/>
          </a:prstGeom>
          <a:ln>
            <a:solidFill>
              <a:schemeClr val="tx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12" idx="1"/>
            <a:endCxn id="5" idx="6"/>
          </p:cNvCxnSpPr>
          <p:nvPr/>
        </p:nvCxnSpPr>
        <p:spPr>
          <a:xfrm flipH="1" flipV="1">
            <a:off x="1118937" y="4874795"/>
            <a:ext cx="478255" cy="46"/>
          </a:xfrm>
          <a:prstGeom prst="straightConnector1">
            <a:avLst/>
          </a:prstGeom>
          <a:ln>
            <a:solidFill>
              <a:schemeClr val="tx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1914110" y="3918101"/>
            <a:ext cx="11154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600" i="1" dirty="0"/>
              <a:t>Forrás bitek</a:t>
            </a:r>
            <a:endParaRPr lang="en-US" sz="1600" i="1" dirty="0"/>
          </a:p>
        </p:txBody>
      </p:sp>
      <p:sp>
        <p:nvSpPr>
          <p:cNvPr id="53" name="TextBox 52"/>
          <p:cNvSpPr txBox="1"/>
          <p:nvPr/>
        </p:nvSpPr>
        <p:spPr>
          <a:xfrm>
            <a:off x="3449053" y="3779602"/>
            <a:ext cx="15417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600" i="1" dirty="0"/>
              <a:t>Csatorna szimbólumok</a:t>
            </a:r>
            <a:endParaRPr lang="en-US" sz="1600" i="1" dirty="0"/>
          </a:p>
        </p:txBody>
      </p:sp>
      <p:cxnSp>
        <p:nvCxnSpPr>
          <p:cNvPr id="55" name="Straight Arrow Connector 54"/>
          <p:cNvCxnSpPr>
            <a:stCxn id="52" idx="3"/>
          </p:cNvCxnSpPr>
          <p:nvPr/>
        </p:nvCxnSpPr>
        <p:spPr>
          <a:xfrm flipV="1">
            <a:off x="3029544" y="3248926"/>
            <a:ext cx="199432" cy="8384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52" idx="3"/>
          </p:cNvCxnSpPr>
          <p:nvPr/>
        </p:nvCxnSpPr>
        <p:spPr>
          <a:xfrm>
            <a:off x="3029544" y="4087378"/>
            <a:ext cx="198106" cy="7874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53" idx="3"/>
          </p:cNvCxnSpPr>
          <p:nvPr/>
        </p:nvCxnSpPr>
        <p:spPr>
          <a:xfrm flipV="1">
            <a:off x="4990774" y="3267787"/>
            <a:ext cx="332621" cy="8042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>
            <a:stCxn id="53" idx="3"/>
          </p:cNvCxnSpPr>
          <p:nvPr/>
        </p:nvCxnSpPr>
        <p:spPr>
          <a:xfrm>
            <a:off x="4990774" y="4071990"/>
            <a:ext cx="332621" cy="8028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629637A9-119A-49DA-BD12-AAC58B377D80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63399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Digitális szélessávú átvitel struktúrája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314021" y="3134627"/>
            <a:ext cx="295977" cy="228600"/>
          </a:xfrm>
          <a:prstGeom prst="ellipse">
            <a:avLst/>
          </a:prstGeom>
          <a:noFill/>
          <a:ln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317630" y="4760495"/>
            <a:ext cx="295977" cy="228600"/>
          </a:xfrm>
          <a:prstGeom prst="ellipse">
            <a:avLst/>
          </a:prstGeom>
          <a:noFill/>
          <a:ln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276" y="3363227"/>
            <a:ext cx="1172309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hu-HU" dirty="0"/>
              <a:t>adatforrás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37328" y="4989094"/>
            <a:ext cx="881973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hu-HU" dirty="0"/>
              <a:t>adatcél</a:t>
            </a:r>
            <a:endParaRPr lang="en-US" dirty="0"/>
          </a:p>
        </p:txBody>
      </p:sp>
      <p:cxnSp>
        <p:nvCxnSpPr>
          <p:cNvPr id="9" name="Straight Arrow Connector 8"/>
          <p:cNvCxnSpPr>
            <a:stCxn id="4" idx="6"/>
            <a:endCxn id="10" idx="1"/>
          </p:cNvCxnSpPr>
          <p:nvPr/>
        </p:nvCxnSpPr>
        <p:spPr>
          <a:xfrm>
            <a:off x="609998" y="3248928"/>
            <a:ext cx="481864" cy="6151"/>
          </a:xfrm>
          <a:prstGeom prst="straightConnector1">
            <a:avLst/>
          </a:prstGeom>
          <a:ln>
            <a:solidFill>
              <a:schemeClr val="tx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1091862" y="2909946"/>
            <a:ext cx="1236245" cy="690264"/>
          </a:xfrm>
          <a:prstGeom prst="rect">
            <a:avLst/>
          </a:prstGeom>
          <a:noFill/>
          <a:ln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solidFill>
                  <a:schemeClr val="tx1"/>
                </a:solidFill>
              </a:rPr>
              <a:t>Forrás kódolás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091862" y="4559969"/>
            <a:ext cx="1236245" cy="629744"/>
          </a:xfrm>
          <a:prstGeom prst="rect">
            <a:avLst/>
          </a:prstGeom>
          <a:noFill/>
          <a:ln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600" dirty="0">
                <a:solidFill>
                  <a:schemeClr val="tx1"/>
                </a:solidFill>
              </a:rPr>
              <a:t>Forrás dekódolás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911637" y="2909946"/>
            <a:ext cx="1236245" cy="690265"/>
          </a:xfrm>
          <a:prstGeom prst="rect">
            <a:avLst/>
          </a:prstGeom>
          <a:noFill/>
          <a:ln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solidFill>
                  <a:schemeClr val="tx1"/>
                </a:solidFill>
              </a:rPr>
              <a:t>Csatorna kódolás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911637" y="4559969"/>
            <a:ext cx="1236245" cy="629744"/>
          </a:xfrm>
          <a:prstGeom prst="rect">
            <a:avLst/>
          </a:prstGeom>
          <a:noFill/>
          <a:ln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solidFill>
                  <a:schemeClr val="tx1"/>
                </a:solidFill>
              </a:rPr>
              <a:t>Csatorna dekódolás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602431" y="2910621"/>
            <a:ext cx="1236245" cy="690265"/>
          </a:xfrm>
          <a:prstGeom prst="rect">
            <a:avLst/>
          </a:prstGeom>
          <a:noFill/>
          <a:ln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solidFill>
                  <a:schemeClr val="tx1"/>
                </a:solidFill>
              </a:rPr>
              <a:t>Fizikai átvitel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6602430" y="4569076"/>
            <a:ext cx="1236245" cy="629744"/>
          </a:xfrm>
          <a:prstGeom prst="rect">
            <a:avLst/>
          </a:prstGeom>
          <a:noFill/>
          <a:ln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solidFill>
                  <a:schemeClr val="tx1"/>
                </a:solidFill>
              </a:rPr>
              <a:t>Fizikai vétel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153498" y="3862815"/>
            <a:ext cx="1011815" cy="369332"/>
          </a:xfrm>
          <a:prstGeom prst="rect">
            <a:avLst/>
          </a:prstGeom>
          <a:noFill/>
          <a:ln>
            <a:solidFill>
              <a:schemeClr val="tx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hu-HU" b="1" dirty="0"/>
              <a:t>MÉDIUM</a:t>
            </a:r>
            <a:endParaRPr lang="en-US" b="1" dirty="0"/>
          </a:p>
        </p:txBody>
      </p:sp>
      <p:cxnSp>
        <p:nvCxnSpPr>
          <p:cNvPr id="21" name="Straight Connector 20"/>
          <p:cNvCxnSpPr>
            <a:stCxn id="15" idx="3"/>
          </p:cNvCxnSpPr>
          <p:nvPr/>
        </p:nvCxnSpPr>
        <p:spPr>
          <a:xfrm flipV="1">
            <a:off x="7838676" y="3248927"/>
            <a:ext cx="711685" cy="6827"/>
          </a:xfrm>
          <a:prstGeom prst="line">
            <a:avLst/>
          </a:prstGeom>
          <a:ln>
            <a:solidFill>
              <a:schemeClr val="tx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endCxn id="19" idx="0"/>
          </p:cNvCxnSpPr>
          <p:nvPr/>
        </p:nvCxnSpPr>
        <p:spPr>
          <a:xfrm>
            <a:off x="8550361" y="3249605"/>
            <a:ext cx="109045" cy="613210"/>
          </a:xfrm>
          <a:prstGeom prst="straightConnector1">
            <a:avLst/>
          </a:prstGeom>
          <a:ln>
            <a:solidFill>
              <a:schemeClr val="tx1">
                <a:lumMod val="8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6" idx="3"/>
          </p:cNvCxnSpPr>
          <p:nvPr/>
        </p:nvCxnSpPr>
        <p:spPr>
          <a:xfrm>
            <a:off x="7838675" y="4883948"/>
            <a:ext cx="711686" cy="2"/>
          </a:xfrm>
          <a:prstGeom prst="line">
            <a:avLst/>
          </a:prstGeom>
          <a:ln>
            <a:solidFill>
              <a:schemeClr val="tx1">
                <a:lumMod val="85000"/>
              </a:schemeClr>
            </a:solidFill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endCxn id="19" idx="2"/>
          </p:cNvCxnSpPr>
          <p:nvPr/>
        </p:nvCxnSpPr>
        <p:spPr>
          <a:xfrm flipV="1">
            <a:off x="8550361" y="4232147"/>
            <a:ext cx="109045" cy="651803"/>
          </a:xfrm>
          <a:prstGeom prst="straightConnector1">
            <a:avLst/>
          </a:prstGeom>
          <a:ln>
            <a:solidFill>
              <a:schemeClr val="tx1">
                <a:lumMod val="85000"/>
              </a:schemeClr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10" idx="3"/>
            <a:endCxn id="13" idx="1"/>
          </p:cNvCxnSpPr>
          <p:nvPr/>
        </p:nvCxnSpPr>
        <p:spPr>
          <a:xfrm>
            <a:off x="2328107" y="3255078"/>
            <a:ext cx="583530" cy="0"/>
          </a:xfrm>
          <a:prstGeom prst="straightConnector1">
            <a:avLst/>
          </a:prstGeom>
          <a:ln>
            <a:solidFill>
              <a:schemeClr val="tx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14" idx="1"/>
            <a:endCxn id="12" idx="3"/>
          </p:cNvCxnSpPr>
          <p:nvPr/>
        </p:nvCxnSpPr>
        <p:spPr>
          <a:xfrm flipH="1">
            <a:off x="2328107" y="4874841"/>
            <a:ext cx="583530" cy="0"/>
          </a:xfrm>
          <a:prstGeom prst="straightConnector1">
            <a:avLst/>
          </a:prstGeom>
          <a:ln>
            <a:solidFill>
              <a:schemeClr val="tx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12" idx="1"/>
            <a:endCxn id="5" idx="6"/>
          </p:cNvCxnSpPr>
          <p:nvPr/>
        </p:nvCxnSpPr>
        <p:spPr>
          <a:xfrm flipH="1" flipV="1">
            <a:off x="613607" y="4874795"/>
            <a:ext cx="478255" cy="46"/>
          </a:xfrm>
          <a:prstGeom prst="straightConnector1">
            <a:avLst/>
          </a:prstGeom>
          <a:ln>
            <a:solidFill>
              <a:schemeClr val="tx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1408780" y="3918101"/>
            <a:ext cx="11154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600" i="1" dirty="0"/>
              <a:t>Forrás bitek</a:t>
            </a:r>
            <a:endParaRPr lang="en-US" sz="1600" i="1" dirty="0"/>
          </a:p>
        </p:txBody>
      </p:sp>
      <p:sp>
        <p:nvSpPr>
          <p:cNvPr id="53" name="TextBox 52"/>
          <p:cNvSpPr txBox="1"/>
          <p:nvPr/>
        </p:nvSpPr>
        <p:spPr>
          <a:xfrm>
            <a:off x="2791326" y="3779602"/>
            <a:ext cx="12700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600" i="1" dirty="0"/>
              <a:t>Csatorna szimbólumok</a:t>
            </a:r>
            <a:endParaRPr lang="en-US" sz="1600" i="1" dirty="0"/>
          </a:p>
        </p:txBody>
      </p:sp>
      <p:cxnSp>
        <p:nvCxnSpPr>
          <p:cNvPr id="55" name="Straight Arrow Connector 54"/>
          <p:cNvCxnSpPr>
            <a:stCxn id="52" idx="3"/>
          </p:cNvCxnSpPr>
          <p:nvPr/>
        </p:nvCxnSpPr>
        <p:spPr>
          <a:xfrm flipV="1">
            <a:off x="2524214" y="3262580"/>
            <a:ext cx="73278" cy="8247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52" idx="3"/>
          </p:cNvCxnSpPr>
          <p:nvPr/>
        </p:nvCxnSpPr>
        <p:spPr>
          <a:xfrm>
            <a:off x="2524214" y="4087378"/>
            <a:ext cx="73278" cy="7874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53" idx="3"/>
          </p:cNvCxnSpPr>
          <p:nvPr/>
        </p:nvCxnSpPr>
        <p:spPr>
          <a:xfrm flipV="1">
            <a:off x="4061327" y="3267787"/>
            <a:ext cx="332620" cy="8042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>
            <a:stCxn id="53" idx="3"/>
          </p:cNvCxnSpPr>
          <p:nvPr/>
        </p:nvCxnSpPr>
        <p:spPr>
          <a:xfrm>
            <a:off x="4061327" y="4071990"/>
            <a:ext cx="332620" cy="8028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4754715" y="2910620"/>
            <a:ext cx="1236245" cy="690265"/>
          </a:xfrm>
          <a:prstGeom prst="rect">
            <a:avLst/>
          </a:prstGeom>
          <a:noFill/>
          <a:ln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solidFill>
                  <a:schemeClr val="tx1"/>
                </a:solidFill>
              </a:rPr>
              <a:t>Moduláció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8" name="Straight Arrow Connector 27"/>
          <p:cNvCxnSpPr>
            <a:stCxn id="13" idx="3"/>
            <a:endCxn id="32" idx="1"/>
          </p:cNvCxnSpPr>
          <p:nvPr/>
        </p:nvCxnSpPr>
        <p:spPr>
          <a:xfrm>
            <a:off x="4147882" y="3255078"/>
            <a:ext cx="606833" cy="674"/>
          </a:xfrm>
          <a:prstGeom prst="straightConnector1">
            <a:avLst/>
          </a:prstGeom>
          <a:ln>
            <a:solidFill>
              <a:schemeClr val="tx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32" idx="3"/>
            <a:endCxn id="15" idx="1"/>
          </p:cNvCxnSpPr>
          <p:nvPr/>
        </p:nvCxnSpPr>
        <p:spPr>
          <a:xfrm>
            <a:off x="5990959" y="3255753"/>
            <a:ext cx="611471" cy="1"/>
          </a:xfrm>
          <a:prstGeom prst="straightConnector1">
            <a:avLst/>
          </a:prstGeom>
          <a:ln>
            <a:solidFill>
              <a:schemeClr val="tx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4754714" y="4529928"/>
            <a:ext cx="1236245" cy="690265"/>
          </a:xfrm>
          <a:prstGeom prst="rect">
            <a:avLst/>
          </a:prstGeom>
          <a:noFill/>
          <a:ln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 err="1">
                <a:solidFill>
                  <a:schemeClr val="tx1"/>
                </a:solidFill>
              </a:rPr>
              <a:t>Demoduláció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40" name="Straight Arrow Connector 39"/>
          <p:cNvCxnSpPr>
            <a:stCxn id="16" idx="1"/>
            <a:endCxn id="45" idx="3"/>
          </p:cNvCxnSpPr>
          <p:nvPr/>
        </p:nvCxnSpPr>
        <p:spPr>
          <a:xfrm flipH="1" flipV="1">
            <a:off x="5990959" y="4875060"/>
            <a:ext cx="611471" cy="8888"/>
          </a:xfrm>
          <a:prstGeom prst="straightConnector1">
            <a:avLst/>
          </a:prstGeom>
          <a:ln>
            <a:solidFill>
              <a:schemeClr val="tx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45" idx="1"/>
            <a:endCxn id="14" idx="3"/>
          </p:cNvCxnSpPr>
          <p:nvPr/>
        </p:nvCxnSpPr>
        <p:spPr>
          <a:xfrm flipH="1" flipV="1">
            <a:off x="4147882" y="4874842"/>
            <a:ext cx="606832" cy="219"/>
          </a:xfrm>
          <a:prstGeom prst="straightConnector1">
            <a:avLst/>
          </a:prstGeom>
          <a:ln>
            <a:solidFill>
              <a:schemeClr val="tx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4451299" y="3771088"/>
            <a:ext cx="1641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600" i="1" dirty="0"/>
              <a:t>Hullám formák</a:t>
            </a:r>
          </a:p>
          <a:p>
            <a:pPr algn="ctr"/>
            <a:r>
              <a:rPr lang="hu-HU" sz="1600" i="1" dirty="0"/>
              <a:t>véges halmaza</a:t>
            </a:r>
            <a:endParaRPr lang="en-US" sz="1600" i="1" dirty="0"/>
          </a:p>
        </p:txBody>
      </p:sp>
      <p:cxnSp>
        <p:nvCxnSpPr>
          <p:cNvPr id="51" name="Straight Arrow Connector 50"/>
          <p:cNvCxnSpPr>
            <a:stCxn id="50" idx="3"/>
          </p:cNvCxnSpPr>
          <p:nvPr/>
        </p:nvCxnSpPr>
        <p:spPr>
          <a:xfrm flipV="1">
            <a:off x="6092799" y="3259275"/>
            <a:ext cx="166310" cy="8042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50" idx="3"/>
          </p:cNvCxnSpPr>
          <p:nvPr/>
        </p:nvCxnSpPr>
        <p:spPr>
          <a:xfrm>
            <a:off x="6092799" y="4063476"/>
            <a:ext cx="166310" cy="8028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629637A9-119A-49DA-BD12-AAC58B377D80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03568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Amplitúdó ábrázolás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hu-HU" sz="2000" dirty="0"/>
                  <a:t>Egy szinusz rezgés amplitúdó ábrázolása </a:t>
                </a:r>
                <a:r>
                  <a:rPr lang="hu-HU" sz="2000" i="1" dirty="0"/>
                  <a:t>T</a:t>
                </a:r>
                <a:r>
                  <a:rPr lang="hu-HU" sz="2000" dirty="0"/>
                  <a:t> periódus idejű függvényre  </a:t>
                </a:r>
                <a14:m>
                  <m:oMath xmlns:m="http://schemas.openxmlformats.org/officeDocument/2006/math">
                    <m:r>
                      <a:rPr lang="hu-HU" sz="2000" b="0" i="1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ctrlPr>
                          <a:rPr lang="hu-HU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hu-HU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hu-HU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hu-HU" sz="20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hu-HU" sz="2000" b="0" i="1" smtClean="0">
                        <a:latin typeface="Cambria Math" panose="02040503050406030204" pitchFamily="18" charset="0"/>
                      </a:rPr>
                      <m:t> </m:t>
                    </m:r>
                    <m:func>
                      <m:funcPr>
                        <m:ctrlPr>
                          <a:rPr lang="hu-HU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hu-HU" sz="2000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hu-HU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hu-HU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hu-HU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hu-HU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𝑓𝑡</m:t>
                            </m:r>
                            <m:r>
                              <a:rPr lang="hu-HU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hu-HU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e>
                        </m:d>
                      </m:e>
                    </m:func>
                  </m:oMath>
                </a14:m>
                <a:r>
                  <a:rPr lang="hu-HU" sz="2000" dirty="0"/>
                  <a:t>, ahol </a:t>
                </a:r>
                <a:r>
                  <a:rPr lang="hu-HU" sz="2000" i="1" dirty="0"/>
                  <a:t>A</a:t>
                </a:r>
                <a:r>
                  <a:rPr lang="hu-HU" sz="2000" dirty="0"/>
                  <a:t> az amplitúdó, </a:t>
                </a:r>
                <a:r>
                  <a:rPr lang="hu-HU" sz="2000" i="1" dirty="0"/>
                  <a:t>f</a:t>
                </a:r>
                <a:r>
                  <a:rPr lang="hu-HU" sz="2000" dirty="0"/>
                  <a:t> a frekvencia és </a:t>
                </a:r>
                <a14:m>
                  <m:oMath xmlns:m="http://schemas.openxmlformats.org/officeDocument/2006/math">
                    <m:r>
                      <a:rPr lang="hu-HU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hu-HU" sz="2000" dirty="0"/>
                  <a:t> a fáziseltolás.</a:t>
                </a:r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522" t="-14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0394" y="2801930"/>
            <a:ext cx="5713375" cy="2862026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629637A9-119A-49DA-BD12-AAC58B377D80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861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>
            <a:extLst>
              <a:ext uri="{FF2B5EF4-FFF2-40B4-BE49-F238E27FC236}">
                <a16:creationId xmlns:a16="http://schemas.microsoft.com/office/drawing/2014/main" id="{6F51A346-46C2-4586-9B8C-7B12850127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6707" y="2378742"/>
            <a:ext cx="4270586" cy="2100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74908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Amplitúdó moduláció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22960" y="1845734"/>
                <a:ext cx="4491990" cy="4023360"/>
              </a:xfrm>
            </p:spPr>
            <p:txBody>
              <a:bodyPr>
                <a:normAutofit/>
              </a:bodyPr>
              <a:lstStyle/>
              <a:p>
                <a:r>
                  <a:rPr lang="hu-HU" sz="2000" dirty="0"/>
                  <a:t>Az </a:t>
                </a:r>
                <a:r>
                  <a:rPr lang="hu-HU" sz="2000" i="1" dirty="0"/>
                  <a:t>s(t)</a:t>
                </a:r>
                <a:r>
                  <a:rPr lang="hu-HU" sz="2000" dirty="0"/>
                  <a:t> szignált a szinusz görbe amplitúdójaként kódoljuk, azaz: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hu-HU" sz="20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hu-HU" sz="20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hu-HU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hu-HU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hu-HU" sz="2000" b="0" i="1" smtClean="0">
                          <a:latin typeface="Cambria Math" panose="02040503050406030204" pitchFamily="18" charset="0"/>
                        </a:rPr>
                        <m:t>𝑠</m:t>
                      </m:r>
                      <m:d>
                        <m:dPr>
                          <m:ctrlPr>
                            <a:rPr lang="hu-HU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hu-HU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hu-HU" sz="2000" b="0" i="1" smtClean="0">
                          <a:latin typeface="Cambria Math" panose="02040503050406030204" pitchFamily="18" charset="0"/>
                        </a:rPr>
                        <m:t>∗</m:t>
                      </m:r>
                      <m:func>
                        <m:funcPr>
                          <m:ctrlPr>
                            <a:rPr lang="hu-HU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hu-HU" sz="20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hu-HU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hu-HU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hu-HU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hu-HU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𝑓𝑡</m:t>
                              </m:r>
                              <m:r>
                                <a:rPr lang="hu-HU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hu-HU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𝜑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hu-HU" sz="2000" b="0" dirty="0"/>
              </a:p>
              <a:p>
                <a:pPr lvl="1"/>
                <a:r>
                  <a:rPr lang="hu-HU" sz="2000" i="1" dirty="0"/>
                  <a:t>analóg szignál</a:t>
                </a:r>
                <a:r>
                  <a:rPr lang="hu-HU" sz="2000" dirty="0"/>
                  <a:t>: amplitúdó moduláció</a:t>
                </a:r>
              </a:p>
              <a:p>
                <a:pPr lvl="1"/>
                <a:r>
                  <a:rPr lang="hu-HU" sz="2000" i="1" dirty="0"/>
                  <a:t>Digitális szignál</a:t>
                </a:r>
                <a:r>
                  <a:rPr lang="hu-HU" sz="2000" dirty="0"/>
                  <a:t>: amplitúdó </a:t>
                </a:r>
                <a:r>
                  <a:rPr lang="hu-HU" sz="2000" dirty="0" err="1"/>
                  <a:t>keying</a:t>
                </a:r>
                <a:r>
                  <a:rPr lang="hu-HU" sz="2000" dirty="0"/>
                  <a:t> (szignál erőssége egy diszkrét halmaz értékeinek megfelelően változik)</a:t>
                </a:r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845734"/>
                <a:ext cx="5989320" cy="4023360"/>
              </a:xfrm>
              <a:blipFill rotWithShape="0">
                <a:blip r:embed="rId2"/>
                <a:stretch>
                  <a:fillRect l="-916" t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4398" y="2086366"/>
            <a:ext cx="3383693" cy="312636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3670" y="4409878"/>
            <a:ext cx="3809757" cy="2142357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629637A9-119A-49DA-BD12-AAC58B377D80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48973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Frekvencia moduláció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22961" y="1845734"/>
                <a:ext cx="4591250" cy="4023360"/>
              </a:xfrm>
            </p:spPr>
            <p:txBody>
              <a:bodyPr>
                <a:normAutofit/>
              </a:bodyPr>
              <a:lstStyle/>
              <a:p>
                <a:r>
                  <a:rPr lang="hu-HU" sz="2000" dirty="0"/>
                  <a:t>Az </a:t>
                </a:r>
                <a:r>
                  <a:rPr lang="hu-HU" sz="2000" i="1" dirty="0"/>
                  <a:t>s(t)</a:t>
                </a:r>
                <a:r>
                  <a:rPr lang="hu-HU" sz="2000" dirty="0"/>
                  <a:t> szignált a szinusz görbe frekvenciájában kódoljuk, azaz: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hu-HU" sz="20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hu-HU" sz="20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hu-HU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hu-HU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hu-HU" sz="20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hu-HU" sz="2000" i="1">
                          <a:latin typeface="Cambria Math" panose="02040503050406030204" pitchFamily="18" charset="0"/>
                        </a:rPr>
                        <m:t>∗</m:t>
                      </m:r>
                      <m:func>
                        <m:funcPr>
                          <m:ctrlPr>
                            <a:rPr lang="hu-HU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hu-HU" sz="200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hu-HU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hu-HU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hu-HU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hu-HU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hu-HU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hu-HU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hu-HU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hu-HU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hu-HU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hu-HU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𝜑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hu-HU" sz="2000" dirty="0"/>
              </a:p>
              <a:p>
                <a:pPr lvl="1"/>
                <a:r>
                  <a:rPr lang="hu-HU" sz="2000" i="1" dirty="0"/>
                  <a:t>analóg szignál</a:t>
                </a:r>
                <a:r>
                  <a:rPr lang="hu-HU" sz="2000" dirty="0"/>
                  <a:t>: frekvencia moduláció</a:t>
                </a:r>
              </a:p>
              <a:p>
                <a:pPr lvl="1"/>
                <a:r>
                  <a:rPr lang="hu-HU" sz="2000" i="1" dirty="0"/>
                  <a:t>Digitális szignál</a:t>
                </a:r>
                <a:r>
                  <a:rPr lang="hu-HU" sz="2000" dirty="0"/>
                  <a:t>: frekvencia-eltolás </a:t>
                </a:r>
                <a:r>
                  <a:rPr lang="hu-HU" sz="2000" dirty="0" err="1"/>
                  <a:t>keying</a:t>
                </a:r>
                <a:r>
                  <a:rPr lang="hu-HU" sz="2000" dirty="0"/>
                  <a:t> (például egy diszkrét halmaz szimbólumaihoz különböző frekvenciák hozzárendelésével)</a:t>
                </a:r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845734"/>
                <a:ext cx="6121667" cy="4023360"/>
              </a:xfrm>
              <a:blipFill rotWithShape="0">
                <a:blip r:embed="rId2"/>
                <a:stretch>
                  <a:fillRect l="-896" t="-1667" r="-4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0277" y="1845735"/>
            <a:ext cx="3050381" cy="32861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4183" y="4195178"/>
            <a:ext cx="4230027" cy="2286563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629637A9-119A-49DA-BD12-AAC58B377D80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63857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hu-HU" dirty="0"/>
              <a:t>Illusztráció - AM &amp; FM analóg jel esetén</a:t>
            </a:r>
            <a:endParaRPr lang="en-US" dirty="0"/>
          </a:p>
        </p:txBody>
      </p:sp>
      <p:pic>
        <p:nvPicPr>
          <p:cNvPr id="4" name="Picture 2" descr="File:Amfm3-en-de.gif"/>
          <p:cNvPicPr>
            <a:picLocks noGrp="1"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5239" y="1549529"/>
            <a:ext cx="6641431" cy="51895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363358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Fázis moduláció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22961" y="1845734"/>
                <a:ext cx="4762700" cy="4023360"/>
              </a:xfrm>
            </p:spPr>
            <p:txBody>
              <a:bodyPr>
                <a:normAutofit/>
              </a:bodyPr>
              <a:lstStyle/>
              <a:p>
                <a:r>
                  <a:rPr lang="hu-HU" sz="2000" dirty="0"/>
                  <a:t>Az </a:t>
                </a:r>
                <a:r>
                  <a:rPr lang="hu-HU" sz="2000" i="1" dirty="0"/>
                  <a:t>s(t)</a:t>
                </a:r>
                <a:r>
                  <a:rPr lang="hu-HU" sz="2000" dirty="0"/>
                  <a:t> szignált a szinusz görbe fázisában kódoljuk, azaz: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hu-HU" sz="20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hu-HU" sz="20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hu-HU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hu-HU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hu-HU" sz="20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hu-HU" sz="2000" i="1">
                          <a:latin typeface="Cambria Math" panose="02040503050406030204" pitchFamily="18" charset="0"/>
                        </a:rPr>
                        <m:t>∗</m:t>
                      </m:r>
                      <m:func>
                        <m:funcPr>
                          <m:ctrlPr>
                            <a:rPr lang="hu-HU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hu-HU" sz="200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hu-HU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hu-HU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hu-HU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hu-HU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hu-HU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hu-HU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hu-HU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hu-HU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hu-HU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hu-HU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hu-HU" sz="2000" dirty="0"/>
              </a:p>
              <a:p>
                <a:pPr lvl="1"/>
                <a:r>
                  <a:rPr lang="hu-HU" sz="2000" i="1" dirty="0"/>
                  <a:t>analóg szignál</a:t>
                </a:r>
                <a:r>
                  <a:rPr lang="hu-HU" sz="2000" dirty="0"/>
                  <a:t>: fázis moduláció (nem igazán használják)</a:t>
                </a:r>
              </a:p>
              <a:p>
                <a:pPr lvl="1"/>
                <a:r>
                  <a:rPr lang="hu-HU" sz="2000" i="1" dirty="0"/>
                  <a:t>Digitális szignál</a:t>
                </a:r>
                <a:r>
                  <a:rPr lang="hu-HU" sz="2000" dirty="0"/>
                  <a:t>: fázis-eltolás </a:t>
                </a:r>
                <a:r>
                  <a:rPr lang="hu-HU" sz="2000" dirty="0" err="1"/>
                  <a:t>keying</a:t>
                </a:r>
                <a:r>
                  <a:rPr lang="hu-HU" sz="2000" dirty="0"/>
                  <a:t> ( például egy diszkrét halmaz szimbólumaihoz különböző fázisok hozzárendelésével)</a:t>
                </a:r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845734"/>
                <a:ext cx="6350267" cy="4023360"/>
              </a:xfrm>
              <a:blipFill rotWithShape="0">
                <a:blip r:embed="rId2"/>
                <a:stretch>
                  <a:fillRect l="-864" t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4884" y="1845735"/>
            <a:ext cx="3248801" cy="342610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6407" y="4462889"/>
            <a:ext cx="3735805" cy="2286827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629637A9-119A-49DA-BD12-AAC58B377D80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49816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Több szimbólum használata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22960" y="1845734"/>
                <a:ext cx="7543800" cy="4278340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hu-HU" sz="2000" b="1" dirty="0"/>
                  <a:t>PSK különböző szimbólumokkal</a:t>
                </a:r>
              </a:p>
              <a:p>
                <a:pPr>
                  <a:spcBef>
                    <a:spcPts val="0"/>
                  </a:spcBef>
                </a:pPr>
                <a:r>
                  <a:rPr lang="hu-HU" sz="2000" dirty="0"/>
                  <a:t>A fázis eltolások könnyen felismerhetőek a fogadó által</a:t>
                </a:r>
              </a:p>
              <a:p>
                <a:pPr>
                  <a:spcBef>
                    <a:spcPts val="0"/>
                  </a:spcBef>
                </a:pPr>
                <a:r>
                  <a:rPr lang="hu-HU" sz="2000" dirty="0"/>
                  <a:t>Diszkrét halmaz kódolja a szimbólumokat</a:t>
                </a:r>
              </a:p>
              <a:p>
                <a:pPr lvl="1"/>
                <a:r>
                  <a:rPr lang="hu-HU" sz="2000" dirty="0"/>
                  <a:t>Például 4 szimbólum esetén: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hu-HU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hu-HU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hu-HU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hu-HU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f>
                      <m:fPr>
                        <m:ctrlPr>
                          <a:rPr lang="hu-HU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hu-HU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hu-HU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hu-HU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hu-HU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f>
                      <m:fPr>
                        <m:ctrlPr>
                          <a:rPr lang="hu-HU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hu-HU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  <m:r>
                          <a:rPr lang="hu-HU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hu-HU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hu-HU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f>
                      <m:fPr>
                        <m:ctrlPr>
                          <a:rPr lang="hu-HU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hu-HU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7</m:t>
                        </m:r>
                        <m:r>
                          <a:rPr lang="hu-HU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hu-HU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den>
                    </m:f>
                  </m:oMath>
                </a14:m>
                <a:endParaRPr lang="hu-HU" sz="2000" dirty="0"/>
              </a:p>
              <a:p>
                <a:pPr lvl="1"/>
                <a:r>
                  <a:rPr lang="hu-HU" sz="2000" dirty="0"/>
                  <a:t>Ezzel kétszeres adatrátát kapunk a szimbólum rátához képest</a:t>
                </a:r>
              </a:p>
              <a:p>
                <a:pPr lvl="1"/>
                <a:r>
                  <a:rPr lang="hu-HU" sz="2000" dirty="0"/>
                  <a:t>Ezt nevezzük </a:t>
                </a:r>
                <a:r>
                  <a:rPr lang="hu-HU" sz="2000" b="1" dirty="0" err="1"/>
                  <a:t>Q</a:t>
                </a:r>
                <a:r>
                  <a:rPr lang="hu-HU" sz="2000" dirty="0" err="1"/>
                  <a:t>uadrature</a:t>
                </a:r>
                <a:r>
                  <a:rPr lang="hu-HU" sz="2000" dirty="0"/>
                  <a:t> </a:t>
                </a:r>
                <a:r>
                  <a:rPr lang="hu-HU" sz="2000" b="1" dirty="0" err="1"/>
                  <a:t>P</a:t>
                </a:r>
                <a:r>
                  <a:rPr lang="hu-HU" sz="2000" dirty="0" err="1"/>
                  <a:t>hase</a:t>
                </a:r>
                <a:r>
                  <a:rPr lang="hu-HU" sz="2000" dirty="0"/>
                  <a:t> </a:t>
                </a:r>
                <a:r>
                  <a:rPr lang="hu-HU" sz="2000" b="1" dirty="0"/>
                  <a:t>S</a:t>
                </a:r>
                <a:r>
                  <a:rPr lang="hu-HU" sz="2000" dirty="0"/>
                  <a:t>hift </a:t>
                </a:r>
                <a:r>
                  <a:rPr lang="hu-HU" sz="2000" b="1" dirty="0" err="1"/>
                  <a:t>K</a:t>
                </a:r>
                <a:r>
                  <a:rPr lang="hu-HU" sz="2000" dirty="0" err="1"/>
                  <a:t>eying</a:t>
                </a:r>
                <a:endParaRPr lang="hu-HU" sz="2000" dirty="0"/>
              </a:p>
              <a:p>
                <a:pPr marL="0" indent="0">
                  <a:buNone/>
                </a:pPr>
                <a:r>
                  <a:rPr lang="hu-HU" sz="2000" b="1" dirty="0"/>
                  <a:t>Amplitúdó- és fázis-moduláció</a:t>
                </a:r>
              </a:p>
              <a:p>
                <a:pPr>
                  <a:spcBef>
                    <a:spcPts val="0"/>
                  </a:spcBef>
                </a:pPr>
                <a:r>
                  <a:rPr lang="hu-HU" sz="2000" dirty="0"/>
                  <a:t>Kombinálhatóak a módszerek</a:t>
                </a:r>
              </a:p>
              <a:p>
                <a:pPr>
                  <a:spcBef>
                    <a:spcPts val="0"/>
                  </a:spcBef>
                </a:pPr>
                <a:r>
                  <a:rPr lang="hu-HU" sz="2000" dirty="0"/>
                  <a:t>Diszkrét halmaz kódolja a szimbólumokat</a:t>
                </a:r>
              </a:p>
              <a:p>
                <a:pPr lvl="1"/>
                <a:r>
                  <a:rPr lang="hu-HU" sz="2000" dirty="0"/>
                  <a:t>Például 16 különböző szimbólum (amplitúdó és fázis kombináció) használata</a:t>
                </a:r>
              </a:p>
              <a:p>
                <a:pPr lvl="1"/>
                <a:r>
                  <a:rPr lang="hu-HU" sz="2000" dirty="0"/>
                  <a:t>Ezzel négyszeres adatrátát kapunk a szimbólum rátához képest</a:t>
                </a:r>
              </a:p>
              <a:p>
                <a:pPr lvl="1"/>
                <a:r>
                  <a:rPr lang="hu-HU" sz="2000" dirty="0"/>
                  <a:t>Ezt nevezzük </a:t>
                </a:r>
                <a:r>
                  <a:rPr lang="hu-HU" sz="2000" b="1" dirty="0" err="1"/>
                  <a:t>Q</a:t>
                </a:r>
                <a:r>
                  <a:rPr lang="hu-HU" sz="2000" dirty="0" err="1"/>
                  <a:t>uadrature</a:t>
                </a:r>
                <a:r>
                  <a:rPr lang="hu-HU" sz="2000" dirty="0"/>
                  <a:t> </a:t>
                </a:r>
                <a:r>
                  <a:rPr lang="hu-HU" sz="2000" b="1" dirty="0" err="1"/>
                  <a:t>A</a:t>
                </a:r>
                <a:r>
                  <a:rPr lang="hu-HU" sz="2000" dirty="0" err="1"/>
                  <a:t>mplitude</a:t>
                </a:r>
                <a:r>
                  <a:rPr lang="hu-HU" sz="2000" dirty="0"/>
                  <a:t> </a:t>
                </a:r>
                <a:r>
                  <a:rPr lang="hu-HU" sz="2000" b="1" dirty="0"/>
                  <a:t>M</a:t>
                </a:r>
                <a:r>
                  <a:rPr lang="hu-HU" sz="2000" dirty="0"/>
                  <a:t>odulation-16</a:t>
                </a:r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845734"/>
                <a:ext cx="10058400" cy="4278340"/>
              </a:xfrm>
              <a:blipFill rotWithShape="0">
                <a:blip r:embed="rId2"/>
                <a:stretch>
                  <a:fillRect l="-606" t="-15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1137" y="3994821"/>
            <a:ext cx="1722792" cy="212925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2113" y="1827445"/>
            <a:ext cx="1722792" cy="2059002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629637A9-119A-49DA-BD12-AAC58B377D80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07305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hu-HU" dirty="0"/>
              <a:t>Digitális és analóg jelek összehasonlítása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60" y="1845734"/>
            <a:ext cx="4663440" cy="4023360"/>
          </a:xfrm>
        </p:spPr>
        <p:txBody>
          <a:bodyPr>
            <a:normAutofit fontScale="92500"/>
          </a:bodyPr>
          <a:lstStyle/>
          <a:p>
            <a:r>
              <a:rPr lang="hu-HU" sz="2000" i="1" dirty="0"/>
              <a:t>Digitális átvitel – </a:t>
            </a:r>
            <a:r>
              <a:rPr lang="hu-HU" sz="2000" dirty="0"/>
              <a:t>Diszkrét szignálok véges halmazát használja (például feszültség vagy áramerősség értékek).</a:t>
            </a:r>
          </a:p>
          <a:p>
            <a:r>
              <a:rPr lang="hu-HU" sz="2000" i="1" dirty="0"/>
              <a:t>Analóg átvitel</a:t>
            </a:r>
            <a:r>
              <a:rPr lang="hu-HU" sz="2000" dirty="0"/>
              <a:t> – Szignálok folytonos halmazát használja (például feszültség vagy áramerősség a vezetékben)</a:t>
            </a:r>
          </a:p>
          <a:p>
            <a:r>
              <a:rPr lang="hu-HU" sz="2000" i="1" dirty="0"/>
              <a:t>Digitális előnyei</a:t>
            </a:r>
          </a:p>
          <a:p>
            <a:pPr lvl="1"/>
            <a:r>
              <a:rPr lang="hu-HU" sz="2000" dirty="0"/>
              <a:t>Lehetőség van a vételpontosság helyreállítására illetve az eredeti jel helyreállítására</a:t>
            </a:r>
          </a:p>
          <a:p>
            <a:r>
              <a:rPr lang="hu-HU" sz="2000" i="1" dirty="0"/>
              <a:t>Analóg hátránya</a:t>
            </a:r>
          </a:p>
          <a:p>
            <a:pPr lvl="1"/>
            <a:r>
              <a:rPr lang="hu-HU" sz="2000" dirty="0"/>
              <a:t>A fellépő hibák önmagukat erősíthetik</a:t>
            </a:r>
          </a:p>
          <a:p>
            <a:pPr lvl="2"/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5873" y="4114800"/>
            <a:ext cx="1598488" cy="189455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5873" y="2018935"/>
            <a:ext cx="1598488" cy="1846365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629637A9-119A-49DA-BD12-AAC58B377D80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59398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zöveg helye 1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343775" cy="1673225"/>
          </a:xfrm>
        </p:spPr>
        <p:txBody>
          <a:bodyPr>
            <a:normAutofit/>
          </a:bodyPr>
          <a:lstStyle/>
          <a:p>
            <a:r>
              <a:rPr lang="hu-HU" sz="4400" dirty="0"/>
              <a:t>Csatorna hozzáférés módszerei</a:t>
            </a:r>
          </a:p>
          <a:p>
            <a:r>
              <a:rPr lang="hu-HU" sz="4400" dirty="0"/>
              <a:t>(statikus)</a:t>
            </a:r>
            <a:endParaRPr lang="en-US" sz="4400" dirty="0"/>
          </a:p>
        </p:txBody>
      </p:sp>
      <p:sp>
        <p:nvSpPr>
          <p:cNvPr id="3" name="Cím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83B9EA5-CE9A-4950-A80C-5ADF06B45BB8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378750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Multiplexálás</a:t>
            </a:r>
            <a:endParaRPr lang="en-US" dirty="0"/>
          </a:p>
        </p:txBody>
      </p:sp>
      <p:sp>
        <p:nvSpPr>
          <p:cNvPr id="3" name="Dia számának helye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283B9EA5-CE9A-4950-A80C-5ADF06B45BB8}" type="slidenum">
              <a:rPr lang="en-US" smtClean="0"/>
              <a:pPr/>
              <a:t>77</a:t>
            </a:fld>
            <a:endParaRPr lang="en-US" dirty="0"/>
          </a:p>
        </p:txBody>
      </p:sp>
      <p:sp>
        <p:nvSpPr>
          <p:cNvPr id="4" name="Tartalom helye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hu-HU" dirty="0"/>
              <a:t>Lehetővé teszi, hogy több jel </a:t>
            </a:r>
            <a:r>
              <a:rPr lang="hu-HU" dirty="0" err="1"/>
              <a:t>egyidőben</a:t>
            </a:r>
            <a:r>
              <a:rPr lang="hu-HU" dirty="0"/>
              <a:t> utazzon egy fizikai közegen</a:t>
            </a:r>
          </a:p>
          <a:p>
            <a:endParaRPr lang="hu-HU" dirty="0"/>
          </a:p>
          <a:p>
            <a:r>
              <a:rPr lang="hu-HU" dirty="0"/>
              <a:t>Több jel átvitele érdekében a csatornát logikailag elkülönített kisebb csatornákra (alcsatornákra) bontjuk</a:t>
            </a:r>
          </a:p>
          <a:p>
            <a:endParaRPr lang="hu-HU" dirty="0"/>
          </a:p>
          <a:p>
            <a:r>
              <a:rPr lang="hu-HU" dirty="0"/>
              <a:t>A küldő oldalon szükséges egy speciális eszköz (multiplexer), mely a jeleket a csatorna megfelelő alcsatornáira helyezi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829877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Térbeli </a:t>
            </a:r>
            <a:r>
              <a:rPr lang="hu-HU" dirty="0" err="1"/>
              <a:t>multiplexálás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Ez a legegyszerűbb </a:t>
            </a:r>
            <a:r>
              <a:rPr lang="hu-HU" dirty="0" err="1"/>
              <a:t>multiplexálási</a:t>
            </a:r>
            <a:r>
              <a:rPr lang="hu-HU" dirty="0"/>
              <a:t> módszer.</a:t>
            </a:r>
          </a:p>
          <a:p>
            <a:r>
              <a:rPr lang="hu-HU" dirty="0"/>
              <a:t>Angolul </a:t>
            </a:r>
            <a:r>
              <a:rPr lang="hu-HU" b="1" dirty="0" err="1"/>
              <a:t>S</a:t>
            </a:r>
            <a:r>
              <a:rPr lang="hu-HU" i="1" dirty="0" err="1"/>
              <a:t>pace-</a:t>
            </a:r>
            <a:r>
              <a:rPr lang="hu-HU" b="1" dirty="0" err="1"/>
              <a:t>D</a:t>
            </a:r>
            <a:r>
              <a:rPr lang="hu-HU" i="1" dirty="0" err="1"/>
              <a:t>ivision</a:t>
            </a:r>
            <a:r>
              <a:rPr lang="hu-HU" dirty="0"/>
              <a:t> </a:t>
            </a:r>
            <a:r>
              <a:rPr lang="hu-HU" b="1" dirty="0" err="1"/>
              <a:t>M</a:t>
            </a:r>
            <a:r>
              <a:rPr lang="hu-HU" i="1" dirty="0" err="1"/>
              <a:t>ultiplexing</a:t>
            </a:r>
            <a:endParaRPr lang="hu-HU" i="1" dirty="0"/>
          </a:p>
          <a:p>
            <a:r>
              <a:rPr lang="hu-HU" dirty="0"/>
              <a:t>Vezetékes kommunikáció esetén minden egyes csatornához külön pont-pont vezeték tartozik.</a:t>
            </a:r>
          </a:p>
          <a:p>
            <a:r>
              <a:rPr lang="hu-HU" dirty="0"/>
              <a:t>Vezeték nélküli kommunikáció esetén minden egyes csatornához külön antenna rendelődik.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629637A9-119A-49DA-BD12-AAC58B377D80}" type="slidenum">
              <a:rPr lang="en-US" smtClean="0"/>
              <a:t>78</a:t>
            </a:fld>
            <a:endParaRPr 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8242" y="4562770"/>
            <a:ext cx="2808241" cy="20999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2289092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um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1409526"/>
              </p:ext>
            </p:extLst>
          </p:nvPr>
        </p:nvGraphicFramePr>
        <p:xfrm>
          <a:off x="5300639" y="5397843"/>
          <a:ext cx="4229137" cy="14887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 Document" r:id="rId2" imgW="7236619" imgH="4214813" progId="Imaging.Document">
                  <p:embed/>
                </p:oleObj>
              </mc:Choice>
              <mc:Fallback>
                <p:oleObj name="Image Document" r:id="rId2" imgW="7236619" imgH="4214813" progId="Imaging.Document">
                  <p:embed/>
                  <p:pic>
                    <p:nvPicPr>
                      <p:cNvPr id="0" name="Object 10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00639" y="5397843"/>
                        <a:ext cx="4229137" cy="148873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Frekvencia </a:t>
            </a:r>
            <a:r>
              <a:rPr lang="hu-HU" dirty="0" err="1"/>
              <a:t>multiplexálás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u-HU" sz="2800" dirty="0"/>
              <a:t>Olyan módszertan, amelyben egy kommunikációs csatornán több szignál kombinációja adja az átvitelt. </a:t>
            </a:r>
          </a:p>
          <a:p>
            <a:r>
              <a:rPr lang="hu-HU" sz="2800" dirty="0"/>
              <a:t>Minden szignálhoz más frekvencia tartozik.</a:t>
            </a:r>
          </a:p>
          <a:p>
            <a:r>
              <a:rPr lang="hu-HU" sz="2800" dirty="0"/>
              <a:t>Angolul </a:t>
            </a:r>
            <a:r>
              <a:rPr lang="hu-HU" sz="2800" b="1" dirty="0" err="1"/>
              <a:t>F</a:t>
            </a:r>
            <a:r>
              <a:rPr lang="hu-HU" sz="2800" i="1" dirty="0" err="1"/>
              <a:t>requency-</a:t>
            </a:r>
            <a:r>
              <a:rPr lang="hu-HU" sz="2800" b="1" dirty="0" err="1"/>
              <a:t>D</a:t>
            </a:r>
            <a:r>
              <a:rPr lang="hu-HU" sz="2800" i="1" dirty="0" err="1"/>
              <a:t>ivision</a:t>
            </a:r>
            <a:r>
              <a:rPr lang="hu-HU" sz="2800" dirty="0"/>
              <a:t> </a:t>
            </a:r>
            <a:r>
              <a:rPr lang="hu-HU" sz="2800" b="1" dirty="0" err="1"/>
              <a:t>M</a:t>
            </a:r>
            <a:r>
              <a:rPr lang="hu-HU" sz="2800" i="1" dirty="0" err="1"/>
              <a:t>ultiplexing</a:t>
            </a:r>
            <a:endParaRPr lang="hu-HU" sz="2800" i="1" dirty="0"/>
          </a:p>
          <a:p>
            <a:r>
              <a:rPr lang="hu-HU" sz="2800" dirty="0"/>
              <a:t>Tipikusan analóg vonalon használják.</a:t>
            </a:r>
          </a:p>
          <a:p>
            <a:r>
              <a:rPr lang="hu-HU" sz="2800" dirty="0"/>
              <a:t>Többféle megvalósítása van:</a:t>
            </a:r>
          </a:p>
          <a:p>
            <a:pPr lvl="1"/>
            <a:r>
              <a:rPr lang="hu-HU" sz="2400" dirty="0"/>
              <a:t>XOR a szignálokon véletlen bitsorozattal,</a:t>
            </a:r>
          </a:p>
          <a:p>
            <a:pPr lvl="1"/>
            <a:r>
              <a:rPr lang="hu-HU" sz="2400" dirty="0" err="1"/>
              <a:t>pszeudo</a:t>
            </a:r>
            <a:r>
              <a:rPr lang="hu-HU" sz="2400" dirty="0"/>
              <a:t> véletlen szám alapú választás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629637A9-119A-49DA-BD12-AAC58B377D80}" type="slidenum">
              <a:rPr lang="en-US" smtClean="0"/>
              <a:t>79</a:t>
            </a:fld>
            <a:endParaRPr lang="en-US"/>
          </a:p>
        </p:txBody>
      </p:sp>
      <p:pic>
        <p:nvPicPr>
          <p:cNvPr id="5" name="Picture 4" descr="2-31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6573" y="3541043"/>
            <a:ext cx="3117414" cy="1879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79725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>
            <a:extLst>
              <a:ext uri="{FF2B5EF4-FFF2-40B4-BE49-F238E27FC236}">
                <a16:creationId xmlns:a16="http://schemas.microsoft.com/office/drawing/2014/main" id="{BA3C9651-FAE0-4769-89C0-E049705F3E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9558" y="2433586"/>
            <a:ext cx="4204885" cy="1990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74052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Hullámhossz </a:t>
            </a:r>
            <a:r>
              <a:rPr lang="hu-HU" dirty="0" err="1"/>
              <a:t>multiplexálás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1567280"/>
          </a:xfrm>
        </p:spPr>
        <p:txBody>
          <a:bodyPr/>
          <a:lstStyle/>
          <a:p>
            <a:r>
              <a:rPr lang="hu-HU" dirty="0"/>
              <a:t>Optikai kábeleknél alkalmazzák.</a:t>
            </a:r>
          </a:p>
          <a:p>
            <a:r>
              <a:rPr lang="hu-HU" dirty="0"/>
              <a:t>Angolul </a:t>
            </a:r>
            <a:r>
              <a:rPr lang="hu-HU" b="1" dirty="0" err="1"/>
              <a:t>W</a:t>
            </a:r>
            <a:r>
              <a:rPr lang="hu-HU" dirty="0" err="1"/>
              <a:t>avelength</a:t>
            </a:r>
            <a:r>
              <a:rPr lang="hu-HU" i="1" dirty="0" err="1"/>
              <a:t>-</a:t>
            </a:r>
            <a:r>
              <a:rPr lang="hu-HU" b="1" dirty="0" err="1"/>
              <a:t>D</a:t>
            </a:r>
            <a:r>
              <a:rPr lang="hu-HU" i="1" dirty="0" err="1"/>
              <a:t>ivision</a:t>
            </a:r>
            <a:r>
              <a:rPr lang="hu-HU" dirty="0"/>
              <a:t> </a:t>
            </a:r>
            <a:r>
              <a:rPr lang="hu-HU" b="1" dirty="0" err="1"/>
              <a:t>M</a:t>
            </a:r>
            <a:r>
              <a:rPr lang="hu-HU" i="1" dirty="0" err="1"/>
              <a:t>ultiplexing</a:t>
            </a:r>
            <a:endParaRPr lang="hu-HU" i="1" dirty="0"/>
          </a:p>
        </p:txBody>
      </p:sp>
      <p:sp>
        <p:nvSpPr>
          <p:cNvPr id="4" name="Rectangle 3"/>
          <p:cNvSpPr/>
          <p:nvPr/>
        </p:nvSpPr>
        <p:spPr>
          <a:xfrm>
            <a:off x="657227" y="3632115"/>
            <a:ext cx="724903" cy="3850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TR1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57225" y="4129420"/>
            <a:ext cx="724903" cy="3850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TR2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57226" y="4626726"/>
            <a:ext cx="724903" cy="3850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TR3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657227" y="5172157"/>
            <a:ext cx="724903" cy="3850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TR4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386763" y="3818022"/>
            <a:ext cx="415090" cy="15761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W</a:t>
            </a:r>
          </a:p>
          <a:p>
            <a:pPr algn="ctr"/>
            <a:r>
              <a:rPr lang="hu-HU" dirty="0"/>
              <a:t>D</a:t>
            </a:r>
          </a:p>
          <a:p>
            <a:pPr algn="ctr"/>
            <a:r>
              <a:rPr lang="hu-HU" dirty="0"/>
              <a:t>M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624636" y="3818021"/>
            <a:ext cx="397043" cy="15761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W</a:t>
            </a:r>
          </a:p>
          <a:p>
            <a:pPr algn="ctr"/>
            <a:r>
              <a:rPr lang="hu-HU" dirty="0"/>
              <a:t>D</a:t>
            </a:r>
          </a:p>
          <a:p>
            <a:pPr algn="ctr"/>
            <a:r>
              <a:rPr lang="hu-HU" dirty="0"/>
              <a:t>M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6044360" y="3632115"/>
            <a:ext cx="724903" cy="3850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TR1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6044358" y="4129420"/>
            <a:ext cx="724903" cy="3850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TR2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6044359" y="4626726"/>
            <a:ext cx="724903" cy="3850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TR3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6044360" y="5172157"/>
            <a:ext cx="724903" cy="3850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TR4</a:t>
            </a:r>
            <a:endParaRPr lang="en-US" dirty="0"/>
          </a:p>
        </p:txBody>
      </p:sp>
      <p:cxnSp>
        <p:nvCxnSpPr>
          <p:cNvPr id="15" name="Straight Connector 14"/>
          <p:cNvCxnSpPr>
            <a:stCxn id="4" idx="3"/>
          </p:cNvCxnSpPr>
          <p:nvPr/>
        </p:nvCxnSpPr>
        <p:spPr>
          <a:xfrm>
            <a:off x="1382130" y="3824620"/>
            <a:ext cx="1004633" cy="3048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5" idx="3"/>
          </p:cNvCxnSpPr>
          <p:nvPr/>
        </p:nvCxnSpPr>
        <p:spPr>
          <a:xfrm>
            <a:off x="1382128" y="4321925"/>
            <a:ext cx="1004635" cy="144380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6" idx="3"/>
          </p:cNvCxnSpPr>
          <p:nvPr/>
        </p:nvCxnSpPr>
        <p:spPr>
          <a:xfrm flipV="1">
            <a:off x="1382129" y="4739021"/>
            <a:ext cx="1004634" cy="8021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7" idx="3"/>
          </p:cNvCxnSpPr>
          <p:nvPr/>
        </p:nvCxnSpPr>
        <p:spPr>
          <a:xfrm flipV="1">
            <a:off x="1382130" y="5011736"/>
            <a:ext cx="1004633" cy="352926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endCxn id="10" idx="1"/>
          </p:cNvCxnSpPr>
          <p:nvPr/>
        </p:nvCxnSpPr>
        <p:spPr>
          <a:xfrm flipV="1">
            <a:off x="5021679" y="3824620"/>
            <a:ext cx="1022681" cy="3048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endCxn id="11" idx="1"/>
          </p:cNvCxnSpPr>
          <p:nvPr/>
        </p:nvCxnSpPr>
        <p:spPr>
          <a:xfrm flipV="1">
            <a:off x="5021677" y="4321926"/>
            <a:ext cx="1022681" cy="120315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5021679" y="4783136"/>
            <a:ext cx="1022680" cy="36094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endCxn id="13" idx="1"/>
          </p:cNvCxnSpPr>
          <p:nvPr/>
        </p:nvCxnSpPr>
        <p:spPr>
          <a:xfrm>
            <a:off x="5021678" y="5051842"/>
            <a:ext cx="1022682" cy="312821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2801853" y="4442240"/>
            <a:ext cx="182278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2802483" y="4594640"/>
            <a:ext cx="1822783" cy="0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2801853" y="4739021"/>
            <a:ext cx="1822783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2804280" y="4875377"/>
            <a:ext cx="1822783" cy="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629637A9-119A-49DA-BD12-AAC58B377D80}" type="slidenum">
              <a:rPr lang="en-US" smtClean="0"/>
              <a:t>80</a:t>
            </a:fld>
            <a:endParaRPr lang="en-US"/>
          </a:p>
        </p:txBody>
      </p:sp>
      <p:pic>
        <p:nvPicPr>
          <p:cNvPr id="28" name="Picture 4" descr="2-3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466" y="2901190"/>
            <a:ext cx="6943723" cy="3675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8663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Időbeli </a:t>
            </a:r>
            <a:r>
              <a:rPr lang="hu-HU" dirty="0" err="1"/>
              <a:t>multiplexálás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6"/>
            <a:ext cx="7886700" cy="2116455"/>
          </a:xfrm>
        </p:spPr>
        <p:txBody>
          <a:bodyPr>
            <a:normAutofit fontScale="85000" lnSpcReduction="10000"/>
          </a:bodyPr>
          <a:lstStyle/>
          <a:p>
            <a:r>
              <a:rPr lang="hu-HU" dirty="0"/>
              <a:t>Több párhuzamos adatfolyam átvitelét a jelsorozat rövid időintervallumokra szegmentálásával oldja meg. </a:t>
            </a:r>
          </a:p>
          <a:p>
            <a:r>
              <a:rPr lang="hu-HU" dirty="0"/>
              <a:t>Diszkrét időszeletek használata. Minden állomás saját időszeletet kap.</a:t>
            </a:r>
          </a:p>
          <a:p>
            <a:r>
              <a:rPr lang="hu-HU" dirty="0"/>
              <a:t>Angolul </a:t>
            </a:r>
            <a:r>
              <a:rPr lang="hu-HU" b="1" dirty="0" err="1"/>
              <a:t>T</a:t>
            </a:r>
            <a:r>
              <a:rPr lang="hu-HU" i="1" dirty="0" err="1"/>
              <a:t>ime-</a:t>
            </a:r>
            <a:r>
              <a:rPr lang="hu-HU" b="1" dirty="0" err="1"/>
              <a:t>D</a:t>
            </a:r>
            <a:r>
              <a:rPr lang="hu-HU" i="1" dirty="0" err="1"/>
              <a:t>ivision</a:t>
            </a:r>
            <a:r>
              <a:rPr lang="hu-HU" dirty="0"/>
              <a:t> </a:t>
            </a:r>
            <a:r>
              <a:rPr lang="hu-HU" b="1" dirty="0" err="1"/>
              <a:t>M</a:t>
            </a:r>
            <a:r>
              <a:rPr lang="hu-HU" i="1" dirty="0" err="1"/>
              <a:t>ultiplexing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375410" y="4043680"/>
            <a:ext cx="392430" cy="487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A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375410" y="4834255"/>
            <a:ext cx="392430" cy="487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/>
              <a:t>B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375410" y="5652135"/>
            <a:ext cx="392430" cy="487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C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6473190" y="4023360"/>
            <a:ext cx="392430" cy="487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A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6473190" y="4834255"/>
            <a:ext cx="392430" cy="487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B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6473190" y="5611495"/>
            <a:ext cx="392430" cy="487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C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2449830" y="4145280"/>
            <a:ext cx="392430" cy="1869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T</a:t>
            </a:r>
          </a:p>
          <a:p>
            <a:pPr algn="ctr"/>
            <a:r>
              <a:rPr lang="hu-HU" dirty="0"/>
              <a:t>D</a:t>
            </a:r>
          </a:p>
          <a:p>
            <a:pPr algn="ctr"/>
            <a:r>
              <a:rPr lang="hu-HU" dirty="0"/>
              <a:t>M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5170170" y="4145280"/>
            <a:ext cx="392430" cy="1869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T</a:t>
            </a:r>
          </a:p>
          <a:p>
            <a:pPr algn="ctr"/>
            <a:r>
              <a:rPr lang="hu-HU" dirty="0"/>
              <a:t>D</a:t>
            </a:r>
          </a:p>
          <a:p>
            <a:pPr algn="ctr"/>
            <a:r>
              <a:rPr lang="hu-HU" dirty="0"/>
              <a:t>M</a:t>
            </a:r>
            <a:endParaRPr lang="en-US" dirty="0"/>
          </a:p>
        </p:txBody>
      </p:sp>
      <p:cxnSp>
        <p:nvCxnSpPr>
          <p:cNvPr id="13" name="Elbow Connector 12"/>
          <p:cNvCxnSpPr>
            <a:stCxn id="4" idx="3"/>
          </p:cNvCxnSpPr>
          <p:nvPr/>
        </p:nvCxnSpPr>
        <p:spPr>
          <a:xfrm>
            <a:off x="1767840" y="4287520"/>
            <a:ext cx="697230" cy="44704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Elbow Connector 14"/>
          <p:cNvCxnSpPr>
            <a:stCxn id="6" idx="3"/>
          </p:cNvCxnSpPr>
          <p:nvPr/>
        </p:nvCxnSpPr>
        <p:spPr>
          <a:xfrm flipV="1">
            <a:off x="1767840" y="5563871"/>
            <a:ext cx="697230" cy="33210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6"/>
          <p:cNvCxnSpPr>
            <a:stCxn id="5" idx="3"/>
            <a:endCxn id="10" idx="1"/>
          </p:cNvCxnSpPr>
          <p:nvPr/>
        </p:nvCxnSpPr>
        <p:spPr>
          <a:xfrm>
            <a:off x="1767840" y="5078096"/>
            <a:ext cx="681990" cy="190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0" idx="3"/>
            <a:endCxn id="27" idx="1"/>
          </p:cNvCxnSpPr>
          <p:nvPr/>
        </p:nvCxnSpPr>
        <p:spPr>
          <a:xfrm flipV="1">
            <a:off x="2842261" y="5078096"/>
            <a:ext cx="598313" cy="19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4361909" y="4834255"/>
            <a:ext cx="184785" cy="487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A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3982331" y="4834255"/>
            <a:ext cx="192405" cy="487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B</a:t>
            </a:r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3440573" y="4834255"/>
            <a:ext cx="184785" cy="487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B</a:t>
            </a:r>
            <a:endParaRPr lang="en-US" dirty="0"/>
          </a:p>
        </p:txBody>
      </p:sp>
      <p:cxnSp>
        <p:nvCxnSpPr>
          <p:cNvPr id="30" name="Straight Arrow Connector 29"/>
          <p:cNvCxnSpPr>
            <a:stCxn id="25" idx="3"/>
            <a:endCxn id="11" idx="1"/>
          </p:cNvCxnSpPr>
          <p:nvPr/>
        </p:nvCxnSpPr>
        <p:spPr>
          <a:xfrm>
            <a:off x="4546695" y="5078096"/>
            <a:ext cx="623476" cy="19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stCxn id="11" idx="3"/>
            <a:endCxn id="8" idx="1"/>
          </p:cNvCxnSpPr>
          <p:nvPr/>
        </p:nvCxnSpPr>
        <p:spPr>
          <a:xfrm flipV="1">
            <a:off x="5562600" y="5078096"/>
            <a:ext cx="910590" cy="190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>
            <a:endCxn id="7" idx="1"/>
          </p:cNvCxnSpPr>
          <p:nvPr/>
        </p:nvCxnSpPr>
        <p:spPr>
          <a:xfrm flipV="1">
            <a:off x="5562600" y="4267200"/>
            <a:ext cx="910590" cy="32512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Elbow Connector 36"/>
          <p:cNvCxnSpPr>
            <a:endCxn id="9" idx="1"/>
          </p:cNvCxnSpPr>
          <p:nvPr/>
        </p:nvCxnSpPr>
        <p:spPr>
          <a:xfrm>
            <a:off x="5562600" y="5611495"/>
            <a:ext cx="910590" cy="24384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3612506" y="4832350"/>
            <a:ext cx="192405" cy="487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C</a:t>
            </a:r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3798485" y="4832350"/>
            <a:ext cx="192405" cy="487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A</a:t>
            </a:r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4175420" y="4832350"/>
            <a:ext cx="192405" cy="487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C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629637A9-119A-49DA-BD12-AAC58B377D80}" type="slidenum">
              <a:rPr lang="en-US" smtClean="0"/>
              <a:t>81</a:t>
            </a:fld>
            <a:endParaRPr lang="en-US"/>
          </a:p>
        </p:txBody>
      </p:sp>
      <p:graphicFrame>
        <p:nvGraphicFramePr>
          <p:cNvPr id="14" name="Objektum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40625757"/>
              </p:ext>
            </p:extLst>
          </p:nvPr>
        </p:nvGraphicFramePr>
        <p:xfrm>
          <a:off x="4893860" y="4145280"/>
          <a:ext cx="3943519" cy="24282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 Document" r:id="rId2" imgW="8906608" imgH="5187462" progId="Imaging.Document">
                  <p:embed/>
                </p:oleObj>
              </mc:Choice>
              <mc:Fallback>
                <p:oleObj name="Image Document" r:id="rId2" imgW="8906608" imgH="5187462" progId="Imaging.Document">
                  <p:embed/>
                  <p:pic>
                    <p:nvPicPr>
                      <p:cNvPr id="0" name="Objektum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93860" y="4145280"/>
                        <a:ext cx="3943519" cy="242824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51865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 err="1">
                <a:solidFill>
                  <a:srgbClr val="00B0F0"/>
                </a:solidFill>
              </a:rPr>
              <a:t>C</a:t>
            </a:r>
            <a:r>
              <a:rPr lang="hu-HU" dirty="0" err="1"/>
              <a:t>ode</a:t>
            </a:r>
            <a:r>
              <a:rPr lang="hu-HU" dirty="0"/>
              <a:t> </a:t>
            </a:r>
            <a:r>
              <a:rPr lang="hu-HU" b="1" dirty="0" err="1">
                <a:solidFill>
                  <a:srgbClr val="00B0F0"/>
                </a:solidFill>
              </a:rPr>
              <a:t>D</a:t>
            </a:r>
            <a:r>
              <a:rPr lang="hu-HU" dirty="0" err="1"/>
              <a:t>ivision</a:t>
            </a:r>
            <a:r>
              <a:rPr lang="hu-HU" dirty="0"/>
              <a:t> </a:t>
            </a:r>
            <a:r>
              <a:rPr lang="hu-HU" b="1" dirty="0" err="1">
                <a:solidFill>
                  <a:srgbClr val="00B0F0"/>
                </a:solidFill>
              </a:rPr>
              <a:t>M</a:t>
            </a:r>
            <a:r>
              <a:rPr lang="hu-HU" dirty="0" err="1"/>
              <a:t>ultiple</a:t>
            </a:r>
            <a:r>
              <a:rPr lang="hu-HU" dirty="0"/>
              <a:t> </a:t>
            </a:r>
            <a:r>
              <a:rPr lang="hu-HU" b="1" dirty="0">
                <a:solidFill>
                  <a:srgbClr val="00B0F0"/>
                </a:solidFill>
              </a:rPr>
              <a:t>A</a:t>
            </a:r>
            <a:r>
              <a:rPr lang="hu-HU" dirty="0"/>
              <a:t>ccess 1/3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hu-HU" sz="2000" dirty="0"/>
              <a:t>a harmadik generációs mobiltelefon hálózatok alapját képezi (</a:t>
            </a:r>
            <a:r>
              <a:rPr lang="hu-HU" sz="2000" i="1" dirty="0"/>
              <a:t>IS-95 szabvány</a:t>
            </a:r>
            <a:r>
              <a:rPr lang="hu-HU" sz="2000" dirty="0"/>
              <a:t>)</a:t>
            </a:r>
          </a:p>
          <a:p>
            <a:r>
              <a:rPr lang="hu-HU" sz="2000" dirty="0"/>
              <a:t>minden állomás egyfolytában sugározhat a rendelkezésre álló teljes frekvenciasávon</a:t>
            </a:r>
          </a:p>
          <a:p>
            <a:r>
              <a:rPr lang="hu-HU" sz="2000" dirty="0"/>
              <a:t>Feltételezi, hogy a többszörös jelek lineárisan összeadódnak.</a:t>
            </a:r>
          </a:p>
          <a:p>
            <a:r>
              <a:rPr lang="hu-HU" sz="2000" b="1" dirty="0"/>
              <a:t>Kulcsa</a:t>
            </a:r>
            <a:r>
              <a:rPr lang="hu-HU" sz="2000" dirty="0"/>
              <a:t>: a hasznos jel kiszűrése</a:t>
            </a:r>
          </a:p>
          <a:p>
            <a:pPr marL="0" indent="0">
              <a:buNone/>
            </a:pPr>
            <a:endParaRPr lang="hu-HU" sz="2000" b="1" dirty="0"/>
          </a:p>
          <a:p>
            <a:pPr marL="0" indent="0">
              <a:buNone/>
            </a:pPr>
            <a:r>
              <a:rPr lang="hu-HU" sz="2000" b="1" cap="small" dirty="0"/>
              <a:t>Algoritmus</a:t>
            </a:r>
          </a:p>
          <a:p>
            <a:pPr>
              <a:spcBef>
                <a:spcPts val="0"/>
              </a:spcBef>
            </a:pPr>
            <a:r>
              <a:rPr lang="hu-HU" sz="2000" dirty="0"/>
              <a:t>minden bitidőt </a:t>
            </a:r>
            <a:r>
              <a:rPr lang="hu-HU" sz="2000" i="1" dirty="0"/>
              <a:t>m</a:t>
            </a:r>
            <a:r>
              <a:rPr lang="hu-HU" sz="2000" dirty="0"/>
              <a:t> darab rövid intervallumra osztunk, ezek a töredékek (angolul </a:t>
            </a:r>
            <a:r>
              <a:rPr lang="hu-HU" sz="2000" i="1" dirty="0"/>
              <a:t>chip</a:t>
            </a:r>
            <a:r>
              <a:rPr lang="hu-HU" sz="2000" dirty="0"/>
              <a:t>)</a:t>
            </a:r>
          </a:p>
          <a:p>
            <a:pPr>
              <a:spcBef>
                <a:spcPts val="600"/>
              </a:spcBef>
            </a:pPr>
            <a:r>
              <a:rPr lang="hu-HU" sz="2000" dirty="0"/>
              <a:t>minden állomáshoz egy </a:t>
            </a:r>
            <a:r>
              <a:rPr lang="hu-HU" sz="2000" i="1" dirty="0"/>
              <a:t>m</a:t>
            </a:r>
            <a:r>
              <a:rPr lang="hu-HU" sz="2000" dirty="0"/>
              <a:t> bites kód tartozik, úgynevezett töredéksorozat (angolul </a:t>
            </a:r>
            <a:r>
              <a:rPr lang="hu-HU" sz="2000" i="1" dirty="0"/>
              <a:t>chip </a:t>
            </a:r>
            <a:r>
              <a:rPr lang="hu-HU" sz="2000" i="1" dirty="0" err="1"/>
              <a:t>sequence</a:t>
            </a:r>
            <a:r>
              <a:rPr lang="hu-HU" sz="2000" dirty="0"/>
              <a:t>) </a:t>
            </a:r>
          </a:p>
          <a:p>
            <a:pPr>
              <a:spcBef>
                <a:spcPts val="600"/>
              </a:spcBef>
            </a:pPr>
            <a:r>
              <a:rPr lang="hu-HU" sz="2000" dirty="0"/>
              <a:t>Ha 1-es bitet akar továbbítani egy állomás, akkor elküldi a saját töredéksorozatát. </a:t>
            </a:r>
          </a:p>
          <a:p>
            <a:pPr>
              <a:spcBef>
                <a:spcPts val="600"/>
              </a:spcBef>
            </a:pPr>
            <a:r>
              <a:rPr lang="hu-HU" sz="2000" dirty="0"/>
              <a:t>Ha 0-es bitet akar továbbítani egy állomás, akkor elküldi a saját töredéksorozatának egyes </a:t>
            </a:r>
            <a:r>
              <a:rPr lang="hu-HU" sz="2000" dirty="0" err="1"/>
              <a:t>komplemensét</a:t>
            </a:r>
            <a:r>
              <a:rPr lang="hu-HU" sz="2000" dirty="0"/>
              <a:t>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629637A9-119A-49DA-BD12-AAC58B377D80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30486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 err="1">
                <a:solidFill>
                  <a:srgbClr val="00B0F0"/>
                </a:solidFill>
              </a:rPr>
              <a:t>C</a:t>
            </a:r>
            <a:r>
              <a:rPr lang="hu-HU" dirty="0" err="1"/>
              <a:t>ode</a:t>
            </a:r>
            <a:r>
              <a:rPr lang="hu-HU" dirty="0"/>
              <a:t> </a:t>
            </a:r>
            <a:r>
              <a:rPr lang="hu-HU" b="1" dirty="0" err="1">
                <a:solidFill>
                  <a:srgbClr val="00B0F0"/>
                </a:solidFill>
              </a:rPr>
              <a:t>D</a:t>
            </a:r>
            <a:r>
              <a:rPr lang="hu-HU" dirty="0" err="1"/>
              <a:t>ivision</a:t>
            </a:r>
            <a:r>
              <a:rPr lang="hu-HU" dirty="0"/>
              <a:t> </a:t>
            </a:r>
            <a:r>
              <a:rPr lang="hu-HU" b="1" dirty="0" err="1">
                <a:solidFill>
                  <a:srgbClr val="00B0F0"/>
                </a:solidFill>
              </a:rPr>
              <a:t>M</a:t>
            </a:r>
            <a:r>
              <a:rPr lang="hu-HU" dirty="0" err="1"/>
              <a:t>ultiple</a:t>
            </a:r>
            <a:r>
              <a:rPr lang="hu-HU" dirty="0"/>
              <a:t> </a:t>
            </a:r>
            <a:r>
              <a:rPr lang="hu-HU" b="1" dirty="0">
                <a:solidFill>
                  <a:srgbClr val="00B0F0"/>
                </a:solidFill>
              </a:rPr>
              <a:t>A</a:t>
            </a:r>
            <a:r>
              <a:rPr lang="hu-HU" dirty="0"/>
              <a:t>ccess 2/3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u-HU" sz="2000" dirty="0"/>
              <a:t>m-szeres sávszélesség válik szükségessé, azaz szórt spektrumú kommunikációt valósít meg</a:t>
            </a:r>
          </a:p>
          <a:p>
            <a:r>
              <a:rPr lang="hu-HU" sz="2000" dirty="0"/>
              <a:t>szemléltetésre bipoláris kódolást használunk:</a:t>
            </a:r>
          </a:p>
          <a:p>
            <a:pPr lvl="1"/>
            <a:r>
              <a:rPr lang="hu-HU" sz="2000" dirty="0"/>
              <a:t>bináris 0 esetén -1; bináris 1 esetén +1</a:t>
            </a:r>
          </a:p>
          <a:p>
            <a:pPr lvl="1"/>
            <a:r>
              <a:rPr lang="hu-HU" sz="2000" dirty="0"/>
              <a:t>az állomásokhoz rendelt töredék sorozatok </a:t>
            </a:r>
            <a:r>
              <a:rPr lang="hu-HU" sz="2000" b="1" dirty="0"/>
              <a:t>páronként ortogonálisak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629637A9-119A-49DA-BD12-AAC58B377D80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47861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 err="1">
                <a:solidFill>
                  <a:srgbClr val="00B0F0"/>
                </a:solidFill>
              </a:rPr>
              <a:t>C</a:t>
            </a:r>
            <a:r>
              <a:rPr lang="hu-HU" dirty="0" err="1"/>
              <a:t>ode</a:t>
            </a:r>
            <a:r>
              <a:rPr lang="hu-HU" dirty="0"/>
              <a:t> </a:t>
            </a:r>
            <a:r>
              <a:rPr lang="hu-HU" b="1" dirty="0" err="1">
                <a:solidFill>
                  <a:srgbClr val="00B0F0"/>
                </a:solidFill>
              </a:rPr>
              <a:t>D</a:t>
            </a:r>
            <a:r>
              <a:rPr lang="hu-HU" dirty="0" err="1"/>
              <a:t>ivision</a:t>
            </a:r>
            <a:r>
              <a:rPr lang="hu-HU" dirty="0"/>
              <a:t> </a:t>
            </a:r>
            <a:r>
              <a:rPr lang="hu-HU" b="1" dirty="0" err="1">
                <a:solidFill>
                  <a:srgbClr val="00B0F0"/>
                </a:solidFill>
              </a:rPr>
              <a:t>M</a:t>
            </a:r>
            <a:r>
              <a:rPr lang="hu-HU" dirty="0" err="1"/>
              <a:t>ultiple</a:t>
            </a:r>
            <a:r>
              <a:rPr lang="hu-HU" dirty="0"/>
              <a:t> </a:t>
            </a:r>
            <a:r>
              <a:rPr lang="hu-HU" b="1" dirty="0">
                <a:solidFill>
                  <a:srgbClr val="00B0F0"/>
                </a:solidFill>
              </a:rPr>
              <a:t>A</a:t>
            </a:r>
            <a:r>
              <a:rPr lang="hu-HU" dirty="0"/>
              <a:t>ccess 3/</a:t>
            </a:r>
            <a:r>
              <a:rPr lang="hu-HU" dirty="0" err="1"/>
              <a:t>3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r>
                  <a:rPr lang="hu-HU" sz="2000" dirty="0"/>
                  <a:t>szinkron esetben a </a:t>
                </a:r>
                <a:r>
                  <a:rPr lang="hu-HU" sz="2000" i="1" dirty="0" err="1"/>
                  <a:t>Walsh</a:t>
                </a:r>
                <a:r>
                  <a:rPr lang="hu-HU" sz="2000" dirty="0"/>
                  <a:t> mátrix oszlopai vagy sorai egyszerű módon meghatároznak egy kölcsönösen ortogonális töredék sorozat halmazt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hu-HU" sz="2000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hu-HU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hu-HU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hu-HU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hu-HU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e>
                    </m:d>
                    <m:r>
                      <a:rPr lang="hu-HU" sz="2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hu-HU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hu-HU" sz="20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hu-HU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hu-HU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hu-HU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hu-HU" sz="20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hu-HU" sz="2000" b="0" dirty="0"/>
                  <a:t>, </a:t>
                </a:r>
                <a14:m>
                  <m:oMath xmlns:m="http://schemas.openxmlformats.org/officeDocument/2006/math">
                    <m:r>
                      <a:rPr lang="hu-HU" sz="2000" i="1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hu-HU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hu-HU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hu-HU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hu-HU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hu-HU" sz="20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hu-HU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hu-HU" sz="20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hu-HU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hu-HU" sz="2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hu-HU" sz="2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hu-HU" sz="2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hu-HU" sz="2000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hu-HU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hu-HU" sz="2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hu-HU" sz="2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hu-HU" sz="2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hu-HU" sz="2000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hu-HU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hu-HU" sz="2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hu-HU" sz="2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hu-HU" sz="2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hu-HU" sz="2000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hu-HU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hu-HU" sz="20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hu-HU" sz="2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hu-HU" sz="2000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hu-HU" sz="2000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e>
                                  <m:e>
                                    <m:r>
                                      <a:rPr lang="hu-HU" sz="2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r>
                  <a:rPr lang="hu-HU" sz="2000" dirty="0"/>
                  <a:t>,</a:t>
                </a:r>
              </a:p>
              <a:p>
                <a:pPr marL="0" indent="0" algn="ctr">
                  <a:buNone/>
                </a:pPr>
                <a:endParaRPr lang="hu-HU" sz="20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</m:t>
                      </m:r>
                      <m:r>
                        <a:rPr lang="hu-HU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hu-HU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hu-HU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ℕ</m:t>
                      </m:r>
                      <m:r>
                        <a:rPr lang="hu-HU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∧</m:t>
                      </m:r>
                      <m:r>
                        <a:rPr lang="hu-HU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hu-HU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≥2:</m:t>
                      </m:r>
                      <m:r>
                        <a:rPr lang="hu-HU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hu-HU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hu-HU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hu-HU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hu-HU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</m:e>
                      </m:d>
                      <m:r>
                        <a:rPr lang="hu-HU" sz="20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hu-HU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hu-HU" sz="2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hu-HU" sz="2000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  <m:d>
                                  <m:dPr>
                                    <m:ctrlPr>
                                      <a:rPr lang="hu-HU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hu-HU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hu-HU" sz="20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  <m:sup>
                                        <m:r>
                                          <a:rPr lang="hu-HU" sz="200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  <m:r>
                                          <a:rPr lang="hu-HU" sz="2000" b="0" i="1" smtClean="0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  <m:e>
                                <m:r>
                                  <a:rPr lang="hu-HU" sz="2000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  <m:d>
                                  <m:dPr>
                                    <m:ctrlPr>
                                      <a:rPr lang="hu-HU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hu-HU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hu-HU" sz="20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  <m:sup>
                                        <m:r>
                                          <a:rPr lang="hu-HU" sz="200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  <m:r>
                                          <a:rPr lang="hu-HU" sz="2000" b="0" i="1" smtClean="0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</m:mr>
                            <m:mr>
                              <m:e>
                                <m:r>
                                  <a:rPr lang="hu-HU" sz="2000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  <m:d>
                                  <m:dPr>
                                    <m:ctrlPr>
                                      <a:rPr lang="hu-HU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hu-HU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hu-HU" sz="20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  <m:sup>
                                        <m:r>
                                          <a:rPr lang="hu-HU" sz="200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  <m:r>
                                          <a:rPr lang="hu-HU" sz="2000" b="0" i="1" smtClean="0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  <m:e>
                                <m:r>
                                  <a:rPr lang="hu-HU" sz="20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hu-HU" sz="2000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  <m:d>
                                  <m:dPr>
                                    <m:ctrlPr>
                                      <a:rPr lang="hu-HU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hu-HU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hu-HU" sz="20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  <m:sup>
                                        <m:r>
                                          <a:rPr lang="hu-HU" sz="200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  <m:r>
                                          <a:rPr lang="hu-HU" sz="2000" b="0" i="1" smtClean="0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hu-HU" sz="2000" dirty="0"/>
              </a:p>
              <a:p>
                <a:pPr marL="0" indent="0" algn="ctr">
                  <a:buNone/>
                </a:pPr>
                <a:endParaRPr lang="hu-HU" sz="2000" dirty="0"/>
              </a:p>
              <a:p>
                <a:pPr marL="0">
                  <a:spcBef>
                    <a:spcPts val="0"/>
                  </a:spcBef>
                  <a:buNone/>
                </a:pPr>
                <a:endParaRPr lang="hu-HU" sz="2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522" t="-14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629637A9-119A-49DA-BD12-AAC58B377D80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9086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 err="1">
                <a:solidFill>
                  <a:srgbClr val="00B0F0"/>
                </a:solidFill>
              </a:rPr>
              <a:t>C</a:t>
            </a:r>
            <a:r>
              <a:rPr lang="hu-HU" dirty="0" err="1"/>
              <a:t>ode</a:t>
            </a:r>
            <a:r>
              <a:rPr lang="hu-HU" dirty="0"/>
              <a:t> </a:t>
            </a:r>
            <a:r>
              <a:rPr lang="hu-HU" b="1" dirty="0" err="1">
                <a:solidFill>
                  <a:srgbClr val="00B0F0"/>
                </a:solidFill>
              </a:rPr>
              <a:t>D</a:t>
            </a:r>
            <a:r>
              <a:rPr lang="hu-HU" dirty="0" err="1"/>
              <a:t>ivision</a:t>
            </a:r>
            <a:r>
              <a:rPr lang="hu-HU" dirty="0"/>
              <a:t> </a:t>
            </a:r>
            <a:r>
              <a:rPr lang="hu-HU" b="1" dirty="0" err="1">
                <a:solidFill>
                  <a:srgbClr val="00B0F0"/>
                </a:solidFill>
              </a:rPr>
              <a:t>M</a:t>
            </a:r>
            <a:r>
              <a:rPr lang="hu-HU" dirty="0" err="1"/>
              <a:t>ultiple</a:t>
            </a:r>
            <a:r>
              <a:rPr lang="hu-HU" dirty="0"/>
              <a:t> </a:t>
            </a:r>
            <a:r>
              <a:rPr lang="hu-HU" b="1" dirty="0">
                <a:solidFill>
                  <a:srgbClr val="00B0F0"/>
                </a:solidFill>
              </a:rPr>
              <a:t>A</a:t>
            </a:r>
            <a:r>
              <a:rPr lang="hu-HU" dirty="0"/>
              <a:t>ccess példa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6"/>
            <a:ext cx="2922270" cy="2035175"/>
          </a:xfrm>
        </p:spPr>
        <p:txBody>
          <a:bodyPr>
            <a:noAutofit/>
          </a:bodyPr>
          <a:lstStyle/>
          <a:p>
            <a:pPr marL="0" algn="ctr">
              <a:spcBef>
                <a:spcPts val="0"/>
              </a:spcBef>
              <a:buNone/>
            </a:pPr>
            <a:r>
              <a:rPr lang="hu-HU" sz="1800" b="1" u="sng" dirty="0"/>
              <a:t>A állomás</a:t>
            </a:r>
          </a:p>
          <a:p>
            <a:pPr marL="0">
              <a:spcBef>
                <a:spcPts val="0"/>
              </a:spcBef>
              <a:buNone/>
            </a:pPr>
            <a:r>
              <a:rPr lang="hu-HU" sz="1800" dirty="0"/>
              <a:t>Chip kódja legyen (1,-1).</a:t>
            </a:r>
          </a:p>
          <a:p>
            <a:pPr marL="0">
              <a:spcBef>
                <a:spcPts val="0"/>
              </a:spcBef>
              <a:buNone/>
            </a:pPr>
            <a:r>
              <a:rPr lang="hu-HU" sz="1800" dirty="0"/>
              <a:t>Átvitelre szánt adat legyen 1011</a:t>
            </a:r>
          </a:p>
          <a:p>
            <a:pPr marL="457200" indent="-457200">
              <a:spcBef>
                <a:spcPts val="0"/>
              </a:spcBef>
              <a:buFont typeface="+mj-lt"/>
              <a:buAutoNum type="arabicPeriod"/>
            </a:pPr>
            <a:r>
              <a:rPr lang="hu-HU" sz="1800" dirty="0"/>
              <a:t>Egyedi szignál előállítása az (1,0,1,</a:t>
            </a:r>
            <a:r>
              <a:rPr lang="hu-HU" sz="1800" dirty="0" err="1"/>
              <a:t>1</a:t>
            </a:r>
            <a:r>
              <a:rPr lang="hu-HU" sz="1800" dirty="0"/>
              <a:t>) vektorra:</a:t>
            </a:r>
          </a:p>
          <a:p>
            <a:pPr marL="228600" lvl="1" indent="0" algn="ctr">
              <a:spcBef>
                <a:spcPts val="0"/>
              </a:spcBef>
              <a:buNone/>
            </a:pPr>
            <a:r>
              <a:rPr lang="hu-HU" sz="2000" dirty="0"/>
              <a:t>((1,-1),(</a:t>
            </a:r>
            <a:r>
              <a:rPr lang="hu-HU" sz="2000" dirty="0" err="1"/>
              <a:t>-1</a:t>
            </a:r>
            <a:r>
              <a:rPr lang="hu-HU" sz="2000" dirty="0"/>
              <a:t>,1),(</a:t>
            </a:r>
            <a:r>
              <a:rPr lang="hu-HU" sz="2000" dirty="0" err="1"/>
              <a:t>1</a:t>
            </a:r>
            <a:r>
              <a:rPr lang="hu-HU" sz="2000" dirty="0"/>
              <a:t>,-1),(1,-1)) </a:t>
            </a:r>
          </a:p>
          <a:p>
            <a:pPr marL="457200" indent="-457200">
              <a:spcBef>
                <a:spcPts val="0"/>
              </a:spcBef>
              <a:buFont typeface="+mj-lt"/>
              <a:buAutoNum type="arabicPeriod"/>
            </a:pPr>
            <a:r>
              <a:rPr lang="hu-HU" sz="1800" dirty="0"/>
              <a:t>Szignál modulálása a csatornára.</a:t>
            </a:r>
          </a:p>
          <a:p>
            <a:pPr marL="457200" indent="-457200">
              <a:spcBef>
                <a:spcPts val="0"/>
              </a:spcBef>
              <a:buFont typeface="+mj-lt"/>
              <a:buAutoNum type="arabicPeriod"/>
            </a:pPr>
            <a:endParaRPr lang="hu-HU" sz="1800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949190" y="1825626"/>
            <a:ext cx="2922270" cy="20351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hu-HU" sz="1800" b="1" u="sng" dirty="0"/>
              <a:t>B állomás</a:t>
            </a:r>
          </a:p>
          <a:p>
            <a:pPr marL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hu-HU" sz="1800" dirty="0"/>
              <a:t>Chip kódja legyen (1,</a:t>
            </a:r>
            <a:r>
              <a:rPr lang="hu-HU" sz="1800" dirty="0" err="1"/>
              <a:t>1</a:t>
            </a:r>
            <a:r>
              <a:rPr lang="hu-HU" sz="1800" dirty="0"/>
              <a:t>).</a:t>
            </a:r>
          </a:p>
          <a:p>
            <a:pPr marL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hu-HU" sz="1800" dirty="0"/>
              <a:t>Átvitelre szánt adat legyen 0011</a:t>
            </a:r>
          </a:p>
          <a:p>
            <a:pPr marL="457200" indent="-457200">
              <a:spcBef>
                <a:spcPts val="0"/>
              </a:spcBef>
              <a:buFont typeface="+mj-lt"/>
              <a:buAutoNum type="arabicPeriod"/>
            </a:pPr>
            <a:r>
              <a:rPr lang="hu-HU" sz="1800" dirty="0"/>
              <a:t>Egyedi szignál előállítása az (0,</a:t>
            </a:r>
            <a:r>
              <a:rPr lang="hu-HU" sz="1800" dirty="0" err="1"/>
              <a:t>0</a:t>
            </a:r>
            <a:r>
              <a:rPr lang="hu-HU" sz="1800" dirty="0"/>
              <a:t>,1,</a:t>
            </a:r>
            <a:r>
              <a:rPr lang="hu-HU" sz="1800" dirty="0" err="1"/>
              <a:t>1</a:t>
            </a:r>
            <a:r>
              <a:rPr lang="hu-HU" sz="1800" dirty="0"/>
              <a:t>) vektorra:</a:t>
            </a:r>
          </a:p>
          <a:p>
            <a:pPr marL="228600" lvl="1"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hu-HU" sz="1800" dirty="0"/>
              <a:t>((-1,-1),(</a:t>
            </a:r>
            <a:r>
              <a:rPr lang="hu-HU" sz="1800" dirty="0" err="1"/>
              <a:t>-1</a:t>
            </a:r>
            <a:r>
              <a:rPr lang="hu-HU" sz="1800" dirty="0"/>
              <a:t>,</a:t>
            </a:r>
            <a:r>
              <a:rPr lang="hu-HU" sz="1800" dirty="0" err="1"/>
              <a:t>-1</a:t>
            </a:r>
            <a:r>
              <a:rPr lang="hu-HU" sz="1800" dirty="0"/>
              <a:t>),(1,</a:t>
            </a:r>
            <a:r>
              <a:rPr lang="hu-HU" sz="1800" dirty="0" err="1"/>
              <a:t>1</a:t>
            </a:r>
            <a:r>
              <a:rPr lang="hu-HU" sz="1800" dirty="0"/>
              <a:t>),(1,</a:t>
            </a:r>
            <a:r>
              <a:rPr lang="hu-HU" sz="1800" dirty="0" err="1"/>
              <a:t>1</a:t>
            </a:r>
            <a:r>
              <a:rPr lang="hu-HU" sz="1800" dirty="0"/>
              <a:t>)) </a:t>
            </a:r>
          </a:p>
          <a:p>
            <a:pPr marL="457200" indent="-457200">
              <a:spcBef>
                <a:spcPts val="0"/>
              </a:spcBef>
              <a:buFont typeface="+mj-lt"/>
              <a:buAutoNum type="arabicPeriod"/>
            </a:pPr>
            <a:r>
              <a:rPr lang="hu-HU" sz="1800" dirty="0"/>
              <a:t>Szignál modulálása a csatornára.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5628640"/>
            <a:ext cx="9144000" cy="69088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400" dirty="0">
                <a:solidFill>
                  <a:schemeClr val="tx1"/>
                </a:solidFill>
              </a:rPr>
              <a:t>((1+(-1),(</a:t>
            </a:r>
            <a:r>
              <a:rPr lang="hu-HU" sz="2400" dirty="0" err="1">
                <a:solidFill>
                  <a:schemeClr val="tx1"/>
                </a:solidFill>
              </a:rPr>
              <a:t>-1</a:t>
            </a:r>
            <a:r>
              <a:rPr lang="hu-HU" sz="2400" dirty="0">
                <a:solidFill>
                  <a:schemeClr val="tx1"/>
                </a:solidFill>
              </a:rPr>
              <a:t>)+(</a:t>
            </a:r>
            <a:r>
              <a:rPr lang="hu-HU" sz="2400" dirty="0" err="1">
                <a:solidFill>
                  <a:schemeClr val="tx1"/>
                </a:solidFill>
              </a:rPr>
              <a:t>-1</a:t>
            </a:r>
            <a:r>
              <a:rPr lang="hu-HU" sz="2400" dirty="0">
                <a:solidFill>
                  <a:schemeClr val="tx1"/>
                </a:solidFill>
              </a:rPr>
              <a:t>)),((</a:t>
            </a:r>
            <a:r>
              <a:rPr lang="hu-HU" sz="2400" dirty="0" err="1">
                <a:solidFill>
                  <a:schemeClr val="tx1"/>
                </a:solidFill>
              </a:rPr>
              <a:t>-1</a:t>
            </a:r>
            <a:r>
              <a:rPr lang="hu-HU" sz="2400" dirty="0">
                <a:solidFill>
                  <a:schemeClr val="tx1"/>
                </a:solidFill>
              </a:rPr>
              <a:t>)+(</a:t>
            </a:r>
            <a:r>
              <a:rPr lang="hu-HU" sz="2400" dirty="0" err="1">
                <a:solidFill>
                  <a:schemeClr val="tx1"/>
                </a:solidFill>
              </a:rPr>
              <a:t>-1</a:t>
            </a:r>
            <a:r>
              <a:rPr lang="hu-HU" sz="2400" dirty="0">
                <a:solidFill>
                  <a:schemeClr val="tx1"/>
                </a:solidFill>
              </a:rPr>
              <a:t>),1+(-1)),(1+</a:t>
            </a:r>
            <a:r>
              <a:rPr lang="hu-HU" sz="2400" dirty="0" err="1">
                <a:solidFill>
                  <a:schemeClr val="tx1"/>
                </a:solidFill>
              </a:rPr>
              <a:t>1</a:t>
            </a:r>
            <a:r>
              <a:rPr lang="hu-HU" sz="2400" dirty="0">
                <a:solidFill>
                  <a:schemeClr val="tx1"/>
                </a:solidFill>
              </a:rPr>
              <a:t>,(-1)+1),(</a:t>
            </a:r>
            <a:r>
              <a:rPr lang="hu-HU" sz="2400" dirty="0" err="1">
                <a:solidFill>
                  <a:schemeClr val="tx1"/>
                </a:solidFill>
              </a:rPr>
              <a:t>1</a:t>
            </a:r>
            <a:r>
              <a:rPr lang="hu-HU" sz="2400" dirty="0">
                <a:solidFill>
                  <a:schemeClr val="tx1"/>
                </a:solidFill>
              </a:rPr>
              <a:t>+1,(-1)+1)) = </a:t>
            </a:r>
            <a:br>
              <a:rPr lang="hu-HU" sz="2400" dirty="0">
                <a:solidFill>
                  <a:schemeClr val="tx1"/>
                </a:solidFill>
              </a:rPr>
            </a:br>
            <a:r>
              <a:rPr lang="hu-HU" sz="2400" b="1" dirty="0">
                <a:solidFill>
                  <a:schemeClr val="tx1"/>
                </a:solidFill>
              </a:rPr>
              <a:t>(0,-2,</a:t>
            </a:r>
            <a:r>
              <a:rPr lang="hu-HU" sz="2400" b="1" dirty="0" err="1">
                <a:solidFill>
                  <a:schemeClr val="tx1"/>
                </a:solidFill>
              </a:rPr>
              <a:t>-2</a:t>
            </a:r>
            <a:r>
              <a:rPr lang="hu-HU" sz="2400" b="1" dirty="0">
                <a:solidFill>
                  <a:schemeClr val="tx1"/>
                </a:solidFill>
              </a:rPr>
              <a:t>,0,2,0,2,0)</a:t>
            </a:r>
            <a:endParaRPr lang="en-US" sz="2400" b="1" dirty="0">
              <a:solidFill>
                <a:schemeClr val="tx1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771650" y="4957763"/>
            <a:ext cx="558165" cy="6708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4949190" y="4795520"/>
            <a:ext cx="750570" cy="8331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629637A9-119A-49DA-BD12-AAC58B377D80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04890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 err="1">
                <a:solidFill>
                  <a:srgbClr val="00B0F0"/>
                </a:solidFill>
              </a:rPr>
              <a:t>C</a:t>
            </a:r>
            <a:r>
              <a:rPr lang="hu-HU" dirty="0" err="1"/>
              <a:t>ode</a:t>
            </a:r>
            <a:r>
              <a:rPr lang="hu-HU" dirty="0"/>
              <a:t> </a:t>
            </a:r>
            <a:r>
              <a:rPr lang="hu-HU" b="1" dirty="0" err="1">
                <a:solidFill>
                  <a:srgbClr val="00B0F0"/>
                </a:solidFill>
              </a:rPr>
              <a:t>D</a:t>
            </a:r>
            <a:r>
              <a:rPr lang="hu-HU" dirty="0" err="1"/>
              <a:t>ivision</a:t>
            </a:r>
            <a:r>
              <a:rPr lang="hu-HU" dirty="0"/>
              <a:t> </a:t>
            </a:r>
            <a:r>
              <a:rPr lang="hu-HU" b="1" dirty="0" err="1">
                <a:solidFill>
                  <a:srgbClr val="00B0F0"/>
                </a:solidFill>
              </a:rPr>
              <a:t>M</a:t>
            </a:r>
            <a:r>
              <a:rPr lang="hu-HU" dirty="0" err="1"/>
              <a:t>ultiple</a:t>
            </a:r>
            <a:r>
              <a:rPr lang="hu-HU" dirty="0"/>
              <a:t> </a:t>
            </a:r>
            <a:r>
              <a:rPr lang="hu-HU" b="1" dirty="0">
                <a:solidFill>
                  <a:srgbClr val="00B0F0"/>
                </a:solidFill>
              </a:rPr>
              <a:t>A</a:t>
            </a:r>
            <a:r>
              <a:rPr lang="hu-HU" dirty="0"/>
              <a:t>ccess példa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3105786"/>
            <a:ext cx="4724400" cy="3518535"/>
          </a:xfrm>
        </p:spPr>
        <p:txBody>
          <a:bodyPr>
            <a:noAutofit/>
          </a:bodyPr>
          <a:lstStyle/>
          <a:p>
            <a:pPr marL="0" algn="ctr">
              <a:spcBef>
                <a:spcPts val="0"/>
              </a:spcBef>
              <a:buNone/>
            </a:pPr>
            <a:r>
              <a:rPr lang="hu-HU" sz="2000" b="1" u="sng" dirty="0"/>
              <a:t>Vevő 1</a:t>
            </a:r>
          </a:p>
          <a:p>
            <a:pPr marL="0">
              <a:spcBef>
                <a:spcPts val="0"/>
              </a:spcBef>
              <a:buNone/>
            </a:pPr>
            <a:r>
              <a:rPr lang="hu-HU" sz="2000" dirty="0"/>
              <a:t>Ismeri B chip kódját: (1,</a:t>
            </a:r>
            <a:r>
              <a:rPr lang="hu-HU" sz="2000" dirty="0" err="1"/>
              <a:t>1</a:t>
            </a:r>
            <a:r>
              <a:rPr lang="hu-HU" sz="2000" dirty="0"/>
              <a:t>).</a:t>
            </a:r>
          </a:p>
          <a:p>
            <a:pPr marL="457200" indent="-457200">
              <a:spcBef>
                <a:spcPts val="0"/>
              </a:spcBef>
              <a:buFont typeface="+mj-lt"/>
              <a:buAutoNum type="arabicPeriod"/>
            </a:pPr>
            <a:r>
              <a:rPr lang="hu-HU" sz="2000" dirty="0"/>
              <a:t>Visszakódolás az ismert kóddal:</a:t>
            </a:r>
          </a:p>
          <a:p>
            <a:pPr marL="228600" lvl="1" indent="0" algn="ctr">
              <a:spcBef>
                <a:spcPts val="0"/>
              </a:spcBef>
              <a:buNone/>
            </a:pPr>
            <a:r>
              <a:rPr lang="hu-HU" sz="1800" dirty="0"/>
              <a:t>((0,-2)*(1,</a:t>
            </a:r>
            <a:r>
              <a:rPr lang="hu-HU" sz="1800" dirty="0" err="1"/>
              <a:t>1</a:t>
            </a:r>
            <a:r>
              <a:rPr lang="hu-HU" sz="1800" dirty="0"/>
              <a:t>),(-2,0)*(1,</a:t>
            </a:r>
            <a:r>
              <a:rPr lang="hu-HU" sz="1800" dirty="0" err="1"/>
              <a:t>1</a:t>
            </a:r>
            <a:r>
              <a:rPr lang="hu-HU" sz="1800" dirty="0"/>
              <a:t>),(2,0)*(1,</a:t>
            </a:r>
            <a:r>
              <a:rPr lang="hu-HU" sz="1800" dirty="0" err="1"/>
              <a:t>1</a:t>
            </a:r>
            <a:r>
              <a:rPr lang="hu-HU" sz="1800" dirty="0"/>
              <a:t>),(2,0)*(1,</a:t>
            </a:r>
            <a:r>
              <a:rPr lang="hu-HU" sz="1800" dirty="0" err="1"/>
              <a:t>1</a:t>
            </a:r>
            <a:r>
              <a:rPr lang="hu-HU" sz="1800" dirty="0"/>
              <a:t>)) </a:t>
            </a:r>
            <a:endParaRPr lang="hu-HU" sz="2400" dirty="0"/>
          </a:p>
          <a:p>
            <a:pPr marL="457200" indent="-457200">
              <a:spcBef>
                <a:spcPts val="0"/>
              </a:spcBef>
              <a:buFont typeface="+mj-lt"/>
              <a:buAutoNum type="arabicPeriod"/>
            </a:pPr>
            <a:r>
              <a:rPr lang="hu-HU" sz="2000" dirty="0"/>
              <a:t>Kapott (-2,</a:t>
            </a:r>
            <a:r>
              <a:rPr lang="hu-HU" sz="2000" dirty="0" err="1"/>
              <a:t>-2</a:t>
            </a:r>
            <a:r>
              <a:rPr lang="hu-HU" sz="2000" dirty="0"/>
              <a:t>,2,</a:t>
            </a:r>
            <a:r>
              <a:rPr lang="hu-HU" sz="2000" dirty="0" err="1"/>
              <a:t>2</a:t>
            </a:r>
            <a:r>
              <a:rPr lang="hu-HU" sz="2000" dirty="0"/>
              <a:t>) eredmény értelmezése: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hu-HU" sz="2400" dirty="0"/>
              <a:t>(-,-,+,+), azaz 0011 volt az üzenet B-től.</a:t>
            </a:r>
          </a:p>
          <a:p>
            <a:pPr marL="457200" indent="-457200">
              <a:spcBef>
                <a:spcPts val="0"/>
              </a:spcBef>
              <a:buFont typeface="+mj-lt"/>
              <a:buAutoNum type="arabicPeriod"/>
            </a:pPr>
            <a:endParaRPr lang="hu-HU" sz="2000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1" y="3105786"/>
            <a:ext cx="4572000" cy="35185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ctr">
              <a:spcBef>
                <a:spcPts val="0"/>
              </a:spcBef>
              <a:buNone/>
            </a:pPr>
            <a:r>
              <a:rPr lang="hu-HU" sz="2000" b="1" u="sng" dirty="0"/>
              <a:t>Vevő 2</a:t>
            </a:r>
          </a:p>
          <a:p>
            <a:pPr marL="0">
              <a:spcBef>
                <a:spcPts val="0"/>
              </a:spcBef>
              <a:buNone/>
            </a:pPr>
            <a:r>
              <a:rPr lang="hu-HU" sz="2000" dirty="0"/>
              <a:t>Ismeri A chip kódját: (1,-1).</a:t>
            </a:r>
          </a:p>
          <a:p>
            <a:pPr marL="457200" indent="-457200">
              <a:spcBef>
                <a:spcPts val="0"/>
              </a:spcBef>
              <a:buFont typeface="+mj-lt"/>
              <a:buAutoNum type="arabicPeriod"/>
            </a:pPr>
            <a:r>
              <a:rPr lang="hu-HU" sz="2000" dirty="0"/>
              <a:t>Visszakódolás az ismert kóddal:</a:t>
            </a:r>
          </a:p>
          <a:p>
            <a:pPr marL="228600" lvl="1" indent="0" algn="ctr">
              <a:spcBef>
                <a:spcPts val="0"/>
              </a:spcBef>
              <a:buNone/>
            </a:pPr>
            <a:r>
              <a:rPr lang="hu-HU" sz="1800" dirty="0"/>
              <a:t>((0,-2)*(1,-1),(-2,0)*(1,-1),(2,0)*(1,-1) ,(2,0)*(1,-1)) </a:t>
            </a:r>
            <a:endParaRPr lang="hu-HU" sz="2000" dirty="0"/>
          </a:p>
          <a:p>
            <a:pPr marL="457200" indent="-457200">
              <a:spcBef>
                <a:spcPts val="0"/>
              </a:spcBef>
              <a:buFont typeface="+mj-lt"/>
              <a:buAutoNum type="arabicPeriod"/>
            </a:pPr>
            <a:r>
              <a:rPr lang="hu-HU" sz="2000" dirty="0"/>
              <a:t>Kapott (2,-2,2,</a:t>
            </a:r>
            <a:r>
              <a:rPr lang="hu-HU" sz="2000" dirty="0" err="1"/>
              <a:t>2</a:t>
            </a:r>
            <a:r>
              <a:rPr lang="hu-HU" sz="2000" dirty="0"/>
              <a:t>) eredmény értelmezése: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hu-HU" sz="2000" dirty="0"/>
              <a:t>(+,-,+,+), azaz 1011 volt az üzenet A-tól.</a:t>
            </a:r>
          </a:p>
          <a:p>
            <a:pPr marL="457200" indent="-457200">
              <a:spcBef>
                <a:spcPts val="0"/>
              </a:spcBef>
              <a:buFont typeface="+mj-lt"/>
              <a:buAutoNum type="arabicPeriod"/>
            </a:pPr>
            <a:endParaRPr lang="hu-HU" sz="2000" dirty="0"/>
          </a:p>
        </p:txBody>
      </p:sp>
      <p:sp>
        <p:nvSpPr>
          <p:cNvPr id="6" name="Rectangle 5"/>
          <p:cNvSpPr/>
          <p:nvPr/>
        </p:nvSpPr>
        <p:spPr>
          <a:xfrm>
            <a:off x="0" y="1483360"/>
            <a:ext cx="9144000" cy="69088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400" dirty="0">
                <a:solidFill>
                  <a:schemeClr val="tx1"/>
                </a:solidFill>
              </a:rPr>
              <a:t>((1+(-1),(</a:t>
            </a:r>
            <a:r>
              <a:rPr lang="hu-HU" sz="2400" dirty="0" err="1">
                <a:solidFill>
                  <a:schemeClr val="tx1"/>
                </a:solidFill>
              </a:rPr>
              <a:t>-1</a:t>
            </a:r>
            <a:r>
              <a:rPr lang="hu-HU" sz="2400" dirty="0">
                <a:solidFill>
                  <a:schemeClr val="tx1"/>
                </a:solidFill>
              </a:rPr>
              <a:t>)+(</a:t>
            </a:r>
            <a:r>
              <a:rPr lang="hu-HU" sz="2400" dirty="0" err="1">
                <a:solidFill>
                  <a:schemeClr val="tx1"/>
                </a:solidFill>
              </a:rPr>
              <a:t>-1</a:t>
            </a:r>
            <a:r>
              <a:rPr lang="hu-HU" sz="2400" dirty="0">
                <a:solidFill>
                  <a:schemeClr val="tx1"/>
                </a:solidFill>
              </a:rPr>
              <a:t>)),((</a:t>
            </a:r>
            <a:r>
              <a:rPr lang="hu-HU" sz="2400" dirty="0" err="1">
                <a:solidFill>
                  <a:schemeClr val="tx1"/>
                </a:solidFill>
              </a:rPr>
              <a:t>-1</a:t>
            </a:r>
            <a:r>
              <a:rPr lang="hu-HU" sz="2400" dirty="0">
                <a:solidFill>
                  <a:schemeClr val="tx1"/>
                </a:solidFill>
              </a:rPr>
              <a:t>)+(</a:t>
            </a:r>
            <a:r>
              <a:rPr lang="hu-HU" sz="2400" dirty="0" err="1">
                <a:solidFill>
                  <a:schemeClr val="tx1"/>
                </a:solidFill>
              </a:rPr>
              <a:t>-1</a:t>
            </a:r>
            <a:r>
              <a:rPr lang="hu-HU" sz="2400" dirty="0">
                <a:solidFill>
                  <a:schemeClr val="tx1"/>
                </a:solidFill>
              </a:rPr>
              <a:t>),1+(-1)),(1+</a:t>
            </a:r>
            <a:r>
              <a:rPr lang="hu-HU" sz="2400" dirty="0" err="1">
                <a:solidFill>
                  <a:schemeClr val="tx1"/>
                </a:solidFill>
              </a:rPr>
              <a:t>1</a:t>
            </a:r>
            <a:r>
              <a:rPr lang="hu-HU" sz="2400" dirty="0">
                <a:solidFill>
                  <a:schemeClr val="tx1"/>
                </a:solidFill>
              </a:rPr>
              <a:t>,(-1)+1),(</a:t>
            </a:r>
            <a:r>
              <a:rPr lang="hu-HU" sz="2400" dirty="0" err="1">
                <a:solidFill>
                  <a:schemeClr val="tx1"/>
                </a:solidFill>
              </a:rPr>
              <a:t>1</a:t>
            </a:r>
            <a:r>
              <a:rPr lang="hu-HU" sz="2400" dirty="0">
                <a:solidFill>
                  <a:schemeClr val="tx1"/>
                </a:solidFill>
              </a:rPr>
              <a:t>+1,(-1)+1)) = </a:t>
            </a:r>
            <a:br>
              <a:rPr lang="hu-HU" sz="2400" dirty="0">
                <a:solidFill>
                  <a:schemeClr val="tx1"/>
                </a:solidFill>
              </a:rPr>
            </a:br>
            <a:r>
              <a:rPr lang="hu-HU" sz="2400" b="1" dirty="0">
                <a:solidFill>
                  <a:schemeClr val="tx1"/>
                </a:solidFill>
              </a:rPr>
              <a:t>((0,-2),(</a:t>
            </a:r>
            <a:r>
              <a:rPr lang="hu-HU" sz="2400" b="1" dirty="0" err="1">
                <a:solidFill>
                  <a:schemeClr val="tx1"/>
                </a:solidFill>
              </a:rPr>
              <a:t>-2</a:t>
            </a:r>
            <a:r>
              <a:rPr lang="hu-HU" sz="2400" b="1" dirty="0">
                <a:solidFill>
                  <a:schemeClr val="tx1"/>
                </a:solidFill>
              </a:rPr>
              <a:t>,0),(2,0),(2,0))</a:t>
            </a:r>
            <a:endParaRPr lang="en-US" sz="2400" b="1" dirty="0">
              <a:solidFill>
                <a:schemeClr val="tx1"/>
              </a:solidFill>
            </a:endParaRPr>
          </a:p>
        </p:txBody>
      </p:sp>
      <p:cxnSp>
        <p:nvCxnSpPr>
          <p:cNvPr id="8" name="Straight Arrow Connector 7"/>
          <p:cNvCxnSpPr>
            <a:endCxn id="3" idx="0"/>
          </p:cNvCxnSpPr>
          <p:nvPr/>
        </p:nvCxnSpPr>
        <p:spPr>
          <a:xfrm>
            <a:off x="2362200" y="2174241"/>
            <a:ext cx="0" cy="9315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6355080" y="2174241"/>
            <a:ext cx="0" cy="9315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629637A9-119A-49DA-BD12-AAC58B377D80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94246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hu-HU" dirty="0"/>
              <a:t>Médium többszörös használata összefoglalás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u-HU" sz="2000" dirty="0" err="1"/>
              <a:t>Tér-multiplexálás</a:t>
            </a:r>
            <a:r>
              <a:rPr lang="hu-HU" sz="2000" dirty="0"/>
              <a:t> avagy </a:t>
            </a:r>
            <a:r>
              <a:rPr lang="hu-HU" sz="2000" i="1" dirty="0"/>
              <a:t>SDM </a:t>
            </a:r>
            <a:r>
              <a:rPr lang="hu-HU" sz="2000" dirty="0"/>
              <a:t>(párhuzamos adatátviteli csatornák)</a:t>
            </a:r>
          </a:p>
          <a:p>
            <a:pPr lvl="1"/>
            <a:r>
              <a:rPr lang="hu-HU" sz="2000" dirty="0" err="1"/>
              <a:t>cellurális</a:t>
            </a:r>
            <a:r>
              <a:rPr lang="hu-HU" sz="2000" dirty="0"/>
              <a:t> hálózatok</a:t>
            </a:r>
          </a:p>
          <a:p>
            <a:r>
              <a:rPr lang="hu-HU" sz="2000" dirty="0" err="1"/>
              <a:t>Frekvencia-multiplexálás</a:t>
            </a:r>
            <a:r>
              <a:rPr lang="hu-HU" sz="2000" dirty="0"/>
              <a:t> avagy </a:t>
            </a:r>
            <a:r>
              <a:rPr lang="hu-HU" sz="2000" i="1" dirty="0"/>
              <a:t>FDM</a:t>
            </a:r>
            <a:r>
              <a:rPr lang="hu-HU" sz="2000" dirty="0"/>
              <a:t>(a frekvencia tartomány felosztása és küldőhöz rendelése)</a:t>
            </a:r>
            <a:endParaRPr lang="hu-HU" sz="2000" b="1" dirty="0"/>
          </a:p>
          <a:p>
            <a:pPr lvl="1"/>
            <a:r>
              <a:rPr lang="hu-HU" sz="2000" b="1" dirty="0"/>
              <a:t>„</a:t>
            </a:r>
            <a:r>
              <a:rPr lang="hu-HU" sz="2000" b="1" dirty="0" err="1"/>
              <a:t>D</a:t>
            </a:r>
            <a:r>
              <a:rPr lang="hu-HU" sz="2000" i="1" dirty="0" err="1"/>
              <a:t>irect</a:t>
            </a:r>
            <a:r>
              <a:rPr lang="hu-HU" sz="2000" dirty="0"/>
              <a:t> </a:t>
            </a:r>
            <a:r>
              <a:rPr lang="hu-HU" sz="2000" b="1" dirty="0" err="1"/>
              <a:t>S</a:t>
            </a:r>
            <a:r>
              <a:rPr lang="hu-HU" sz="2000" i="1" dirty="0" err="1"/>
              <a:t>equence</a:t>
            </a:r>
            <a:r>
              <a:rPr lang="hu-HU" sz="2000" dirty="0"/>
              <a:t> </a:t>
            </a:r>
            <a:r>
              <a:rPr lang="hu-HU" sz="2000" b="1" dirty="0" err="1"/>
              <a:t>S</a:t>
            </a:r>
            <a:r>
              <a:rPr lang="hu-HU" sz="2000" i="1" dirty="0" err="1"/>
              <a:t>pread</a:t>
            </a:r>
            <a:r>
              <a:rPr lang="hu-HU" sz="2000" dirty="0"/>
              <a:t> </a:t>
            </a:r>
            <a:r>
              <a:rPr lang="hu-HU" sz="2000" b="1" dirty="0" err="1"/>
              <a:t>S</a:t>
            </a:r>
            <a:r>
              <a:rPr lang="hu-HU" sz="2000" i="1" dirty="0" err="1"/>
              <a:t>pectrum</a:t>
            </a:r>
            <a:r>
              <a:rPr lang="hu-HU" sz="2000" i="1" dirty="0"/>
              <a:t>” </a:t>
            </a:r>
            <a:r>
              <a:rPr lang="hu-HU" sz="2000" dirty="0"/>
              <a:t>(XOR a szignálokon véletlen bitsorozattal)</a:t>
            </a:r>
          </a:p>
          <a:p>
            <a:pPr lvl="1"/>
            <a:r>
              <a:rPr lang="hu-HU" sz="2000" b="1" dirty="0"/>
              <a:t>„</a:t>
            </a:r>
            <a:r>
              <a:rPr lang="hu-HU" sz="2000" b="1" dirty="0" err="1"/>
              <a:t>F</a:t>
            </a:r>
            <a:r>
              <a:rPr lang="hu-HU" sz="2000" i="1" dirty="0" err="1"/>
              <a:t>requency</a:t>
            </a:r>
            <a:r>
              <a:rPr lang="hu-HU" sz="2000" dirty="0"/>
              <a:t> </a:t>
            </a:r>
            <a:r>
              <a:rPr lang="hu-HU" sz="2000" b="1" dirty="0"/>
              <a:t>H</a:t>
            </a:r>
            <a:r>
              <a:rPr lang="hu-HU" sz="2000" i="1" dirty="0"/>
              <a:t>opping</a:t>
            </a:r>
            <a:r>
              <a:rPr lang="hu-HU" sz="2000" dirty="0"/>
              <a:t> </a:t>
            </a:r>
            <a:r>
              <a:rPr lang="hu-HU" sz="2000" b="1" dirty="0" err="1"/>
              <a:t>S</a:t>
            </a:r>
            <a:r>
              <a:rPr lang="hu-HU" sz="2000" i="1" dirty="0" err="1"/>
              <a:t>pread</a:t>
            </a:r>
            <a:r>
              <a:rPr lang="hu-HU" sz="2000" dirty="0"/>
              <a:t> </a:t>
            </a:r>
            <a:r>
              <a:rPr lang="hu-HU" sz="2000" b="1" dirty="0" err="1"/>
              <a:t>S</a:t>
            </a:r>
            <a:r>
              <a:rPr lang="hu-HU" sz="2000" i="1" dirty="0" err="1"/>
              <a:t>pectrum</a:t>
            </a:r>
            <a:r>
              <a:rPr lang="hu-HU" sz="2000" i="1" dirty="0"/>
              <a:t>” </a:t>
            </a:r>
            <a:r>
              <a:rPr lang="hu-HU" sz="2000" dirty="0"/>
              <a:t>(</a:t>
            </a:r>
            <a:r>
              <a:rPr lang="hu-HU" sz="2000" dirty="0" err="1"/>
              <a:t>pszeudo</a:t>
            </a:r>
            <a:r>
              <a:rPr lang="hu-HU" sz="2000" dirty="0"/>
              <a:t> véletlen szám alapú választás)</a:t>
            </a:r>
          </a:p>
          <a:p>
            <a:r>
              <a:rPr lang="hu-HU" sz="2000" dirty="0" err="1"/>
              <a:t>Idő-multiplexálás</a:t>
            </a:r>
            <a:r>
              <a:rPr lang="hu-HU" sz="2000" dirty="0"/>
              <a:t> avagy </a:t>
            </a:r>
            <a:r>
              <a:rPr lang="hu-HU" sz="2000" i="1" dirty="0"/>
              <a:t>TDM </a:t>
            </a:r>
            <a:r>
              <a:rPr lang="hu-HU" sz="2000" dirty="0"/>
              <a:t>(a médium használat időszeletekre osztása és küldőhöz rendelése)</a:t>
            </a:r>
          </a:p>
          <a:p>
            <a:pPr lvl="1"/>
            <a:r>
              <a:rPr lang="hu-HU" sz="2000" dirty="0"/>
              <a:t>diszkrét idő szeletek (</a:t>
            </a:r>
            <a:r>
              <a:rPr lang="hu-HU" sz="2000" i="1" dirty="0" err="1"/>
              <a:t>slot</a:t>
            </a:r>
            <a:r>
              <a:rPr lang="hu-HU" sz="2000" dirty="0"/>
              <a:t>)</a:t>
            </a:r>
          </a:p>
          <a:p>
            <a:pPr lvl="1"/>
            <a:r>
              <a:rPr lang="hu-HU" sz="2000" dirty="0"/>
              <a:t>koordináció vagy merev felosztás kell hozzá</a:t>
            </a:r>
          </a:p>
          <a:p>
            <a:r>
              <a:rPr lang="hu-HU" sz="2000" dirty="0" err="1"/>
              <a:t>Hullámhossz-multiplexálás</a:t>
            </a:r>
            <a:r>
              <a:rPr lang="hu-HU" sz="2000" dirty="0"/>
              <a:t> avagy </a:t>
            </a:r>
            <a:r>
              <a:rPr lang="hu-HU" sz="2000" i="1" dirty="0"/>
              <a:t>WDM </a:t>
            </a:r>
            <a:r>
              <a:rPr lang="hu-HU" sz="2000" dirty="0"/>
              <a:t>(optikai </a:t>
            </a:r>
            <a:r>
              <a:rPr lang="hu-HU" sz="2000" dirty="0" err="1"/>
              <a:t>frekvencia-multiplexálás</a:t>
            </a:r>
            <a:r>
              <a:rPr lang="hu-HU" sz="2000" dirty="0"/>
              <a:t>)</a:t>
            </a:r>
          </a:p>
          <a:p>
            <a:r>
              <a:rPr lang="hu-HU" sz="2000" dirty="0"/>
              <a:t>Kód </a:t>
            </a:r>
            <a:r>
              <a:rPr lang="hu-HU" sz="2000" dirty="0" err="1"/>
              <a:t>multiplexálás</a:t>
            </a:r>
            <a:r>
              <a:rPr lang="hu-HU" sz="2000" dirty="0"/>
              <a:t> avagy </a:t>
            </a:r>
            <a:r>
              <a:rPr lang="hu-HU" sz="2000" i="1" dirty="0"/>
              <a:t>CDM</a:t>
            </a:r>
            <a:r>
              <a:rPr lang="hu-HU" sz="2000" dirty="0"/>
              <a:t> (mobil kommunikációban használatos)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629637A9-119A-49DA-BD12-AAC58B377D80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26372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zöveg helye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Köszönöm a figyelmet!</a:t>
            </a:r>
            <a:endParaRPr lang="en-US" dirty="0"/>
          </a:p>
        </p:txBody>
      </p:sp>
      <p:sp>
        <p:nvSpPr>
          <p:cNvPr id="3" name="Cím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83B9EA5-CE9A-4950-A80C-5ADF06B45BB8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2130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>
            <a:extLst>
              <a:ext uri="{FF2B5EF4-FFF2-40B4-BE49-F238E27FC236}">
                <a16:creationId xmlns:a16="http://schemas.microsoft.com/office/drawing/2014/main" id="{9C34BB13-E231-4400-ADBC-80F45B0821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8608" y="2422617"/>
            <a:ext cx="4226785" cy="2012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83275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dian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>
    <a:lnDef>
      <a:spPr>
        <a:ln w="5715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72782</TotalTime>
  <Words>4198</Words>
  <Application>Microsoft Office PowerPoint</Application>
  <PresentationFormat>Diavetítés a képernyőre (4:3 oldalarány)</PresentationFormat>
  <Paragraphs>825</Paragraphs>
  <Slides>88</Slides>
  <Notes>19</Notes>
  <HiddenSlides>1</HiddenSlides>
  <MMClips>0</MMClips>
  <ScaleCrop>false</ScaleCrop>
  <HeadingPairs>
    <vt:vector size="8" baseType="variant">
      <vt:variant>
        <vt:lpstr>Használt betűtípusok</vt:lpstr>
      </vt:variant>
      <vt:variant>
        <vt:i4>8</vt:i4>
      </vt:variant>
      <vt:variant>
        <vt:lpstr>Téma</vt:lpstr>
      </vt:variant>
      <vt:variant>
        <vt:i4>2</vt:i4>
      </vt:variant>
      <vt:variant>
        <vt:lpstr>Beágyazott OLE kiszolgálók</vt:lpstr>
      </vt:variant>
      <vt:variant>
        <vt:i4>1</vt:i4>
      </vt:variant>
      <vt:variant>
        <vt:lpstr>Diacímek</vt:lpstr>
      </vt:variant>
      <vt:variant>
        <vt:i4>88</vt:i4>
      </vt:variant>
    </vt:vector>
  </HeadingPairs>
  <TitlesOfParts>
    <vt:vector size="99" baseType="lpstr">
      <vt:lpstr>Arial</vt:lpstr>
      <vt:lpstr>Calibri</vt:lpstr>
      <vt:lpstr>Calibri Light</vt:lpstr>
      <vt:lpstr>Cambria Math</vt:lpstr>
      <vt:lpstr>Times New Roman</vt:lpstr>
      <vt:lpstr>Tw Cen MT</vt:lpstr>
      <vt:lpstr>Wingdings</vt:lpstr>
      <vt:lpstr>Wingdings 2</vt:lpstr>
      <vt:lpstr>Median</vt:lpstr>
      <vt:lpstr>Office-téma</vt:lpstr>
      <vt:lpstr>Image Document</vt:lpstr>
      <vt:lpstr>Számítógépes Hálózatok</vt:lpstr>
      <vt:lpstr>Recap:  Each packet suffers from several types of delays at each node along the path</vt:lpstr>
      <vt:lpstr>The queuing delay is the amount of time a packet waits (in a buffer) to be transmitted on a link</vt:lpstr>
      <vt:lpstr>Queuing delay depends on the traffic pattern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Queues absorb transient bursts, but introduce queueing delays</vt:lpstr>
      <vt:lpstr>The time a packet has to sit in a buffer before being processed depends on the traffic pattern</vt:lpstr>
      <vt:lpstr>PowerPoint-bemutató</vt:lpstr>
      <vt:lpstr>When the traffic intensity is &gt;1, the queue will increase without bound, and so does the queuing delay</vt:lpstr>
      <vt:lpstr>When the traffic intensity is &lt;=1, queueing delay depends on the burst size</vt:lpstr>
      <vt:lpstr>Loss</vt:lpstr>
      <vt:lpstr>In practice, queues are not infinite. There is an upper bound on queuing delay.</vt:lpstr>
      <vt:lpstr>If the queue is persistently overloaded, it will eventually drop packets (loss)</vt:lpstr>
      <vt:lpstr>Throughput</vt:lpstr>
      <vt:lpstr>The throughput is the instantaneous rate  at which a host receives data</vt:lpstr>
      <vt:lpstr>To compute throughput, one has to consider the bottleneck link</vt:lpstr>
      <vt:lpstr>To compute throughput, one has to consider the bottleneck link… and the intervening traffic</vt:lpstr>
      <vt:lpstr>As technology improves, throughput increase &amp; delays are getting lower except for propagation (speed of light)</vt:lpstr>
      <vt:lpstr>Because of propagation delays, Content Delivery Networks move content closer to you</vt:lpstr>
      <vt:lpstr>Fizikai réteg</vt:lpstr>
      <vt:lpstr>PowerPoint-bemutató</vt:lpstr>
      <vt:lpstr>Kihívások</vt:lpstr>
      <vt:lpstr>Egyszerű adatátvitel</vt:lpstr>
      <vt:lpstr>A „b” karakter átvitele</vt:lpstr>
      <vt:lpstr>A „b” karakter átvitele</vt:lpstr>
      <vt:lpstr>Elméleti alapok – adatátvitel</vt:lpstr>
      <vt:lpstr>Elméleti alapok – adatátvitel</vt:lpstr>
      <vt:lpstr>Elméleti alapok – adatátvitel</vt:lpstr>
      <vt:lpstr>Elméleti alapok – adatátvitel</vt:lpstr>
      <vt:lpstr>Fourier sor felhasználása</vt:lpstr>
      <vt:lpstr>Elméleti alapok - Elnyelődés</vt:lpstr>
      <vt:lpstr>Elméleti alapok - Elnyelődés</vt:lpstr>
      <vt:lpstr>Szimbólumok és bitek</vt:lpstr>
      <vt:lpstr>Elméleti alapok – adatátvitel</vt:lpstr>
      <vt:lpstr>Átviteli közegek – vezetékes 1/3</vt:lpstr>
      <vt:lpstr>Átviteli közegek – vezetékes 2/3</vt:lpstr>
      <vt:lpstr>Átviteli közegek – vezetékes 3/3</vt:lpstr>
      <vt:lpstr>Elméleti alapok – vezeték nélküli adatátvitel </vt:lpstr>
      <vt:lpstr>Elméleti alapok – elektromágneses spektrum</vt:lpstr>
      <vt:lpstr>Elméleti alapok – elektromágneses spektrum</vt:lpstr>
      <vt:lpstr>Elméleti alapok – elektromágneses spektrum</vt:lpstr>
      <vt:lpstr>Átviteli közegek – vezeték nélküli</vt:lpstr>
      <vt:lpstr>Internet a kábel TV hálózaton</vt:lpstr>
      <vt:lpstr>Internet a kábel TV hálózaton</vt:lpstr>
      <vt:lpstr>Átviteli közegek – kommunikáció műholdak</vt:lpstr>
      <vt:lpstr>Átviteli közegek – kommunikáció műholdak</vt:lpstr>
      <vt:lpstr>PowerPoint-bemutató</vt:lpstr>
      <vt:lpstr>Kiinduló feltételek</vt:lpstr>
      <vt:lpstr>Non-Return to Zero (NRZ) kódolás</vt:lpstr>
      <vt:lpstr>Szinkronizáció megszűnése         („deszinkronizáció”)</vt:lpstr>
      <vt:lpstr>Szinkronizációs megoldás</vt:lpstr>
      <vt:lpstr>Digitális kódok 1/3</vt:lpstr>
      <vt:lpstr>Digitális kódok 2/3</vt:lpstr>
      <vt:lpstr>Digitális kódok 3/3</vt:lpstr>
      <vt:lpstr>PowerPoint-bemutató</vt:lpstr>
      <vt:lpstr>Manchester (10 Mbps Ethernet       10BASE-TX)</vt:lpstr>
      <vt:lpstr>Non-Return to Zero Inverted (NRZI)</vt:lpstr>
      <vt:lpstr>4-bit/5-bit kódolás NRZI előtt  (100 Mbps Ethernet -100BASE-TX)</vt:lpstr>
      <vt:lpstr>4-bit/5-bit kódolás NRZI előtt  (100 Mbps Ethernet -100BASE-TX)</vt:lpstr>
      <vt:lpstr>PowerPoint-bemutató</vt:lpstr>
      <vt:lpstr>Alapsáv és széles-sáv </vt:lpstr>
      <vt:lpstr>Digitális alapsávú átvitel struktúrája</vt:lpstr>
      <vt:lpstr>Digitális szélessávú átvitel struktúrája</vt:lpstr>
      <vt:lpstr>Amplitúdó ábrázolás </vt:lpstr>
      <vt:lpstr>Amplitúdó moduláció</vt:lpstr>
      <vt:lpstr>Frekvencia moduláció</vt:lpstr>
      <vt:lpstr>Illusztráció - AM &amp; FM analóg jel esetén</vt:lpstr>
      <vt:lpstr>Fázis moduláció</vt:lpstr>
      <vt:lpstr>Több szimbólum használata</vt:lpstr>
      <vt:lpstr>Digitális és analóg jelek összehasonlítása</vt:lpstr>
      <vt:lpstr>PowerPoint-bemutató</vt:lpstr>
      <vt:lpstr>Multiplexálás</vt:lpstr>
      <vt:lpstr>Térbeli multiplexálás</vt:lpstr>
      <vt:lpstr>Frekvencia multiplexálás</vt:lpstr>
      <vt:lpstr>Hullámhossz multiplexálás</vt:lpstr>
      <vt:lpstr>Időbeli multiplexálás</vt:lpstr>
      <vt:lpstr>Code Division Multiple Access 1/3</vt:lpstr>
      <vt:lpstr>Code Division Multiple Access 2/3</vt:lpstr>
      <vt:lpstr>Code Division Multiple Access 3/3</vt:lpstr>
      <vt:lpstr>Code Division Multiple Access példa</vt:lpstr>
      <vt:lpstr>Code Division Multiple Access példa</vt:lpstr>
      <vt:lpstr>Médium többszörös használata összefoglalás</vt:lpstr>
      <vt:lpstr>PowerPoint-bemutató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Christo Wilson</dc:creator>
  <cp:lastModifiedBy>LAKI Sandor</cp:lastModifiedBy>
  <cp:revision>944</cp:revision>
  <cp:lastPrinted>2012-08-22T04:00:45Z</cp:lastPrinted>
  <dcterms:created xsi:type="dcterms:W3CDTF">2012-01-03T02:22:46Z</dcterms:created>
  <dcterms:modified xsi:type="dcterms:W3CDTF">2022-09-28T08:17:06Z</dcterms:modified>
</cp:coreProperties>
</file>